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4"/>
  </p:sldMasterIdLst>
  <p:notesMasterIdLst>
    <p:notesMasterId r:id="rId35"/>
  </p:notesMasterIdLst>
  <p:sldIdLst>
    <p:sldId id="464" r:id="rId5"/>
    <p:sldId id="448" r:id="rId6"/>
    <p:sldId id="420" r:id="rId7"/>
    <p:sldId id="463" r:id="rId8"/>
    <p:sldId id="472" r:id="rId9"/>
    <p:sldId id="474" r:id="rId10"/>
    <p:sldId id="475" r:id="rId11"/>
    <p:sldId id="468" r:id="rId12"/>
    <p:sldId id="476" r:id="rId13"/>
    <p:sldId id="477" r:id="rId14"/>
    <p:sldId id="478" r:id="rId15"/>
    <p:sldId id="479" r:id="rId16"/>
    <p:sldId id="480" r:id="rId17"/>
    <p:sldId id="481" r:id="rId18"/>
    <p:sldId id="482" r:id="rId19"/>
    <p:sldId id="483" r:id="rId20"/>
    <p:sldId id="484" r:id="rId21"/>
    <p:sldId id="485" r:id="rId22"/>
    <p:sldId id="486" r:id="rId23"/>
    <p:sldId id="487" r:id="rId24"/>
    <p:sldId id="467" r:id="rId25"/>
    <p:sldId id="471" r:id="rId26"/>
    <p:sldId id="469" r:id="rId27"/>
    <p:sldId id="470" r:id="rId28"/>
    <p:sldId id="465" r:id="rId29"/>
    <p:sldId id="462" r:id="rId30"/>
    <p:sldId id="419" r:id="rId31"/>
    <p:sldId id="461" r:id="rId32"/>
    <p:sldId id="459" r:id="rId33"/>
    <p:sldId id="44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33" autoAdjust="0"/>
    <p:restoredTop sz="93792" autoAdjust="0"/>
  </p:normalViewPr>
  <p:slideViewPr>
    <p:cSldViewPr snapToGrid="0">
      <p:cViewPr varScale="1">
        <p:scale>
          <a:sx n="59" d="100"/>
          <a:sy n="59" d="100"/>
        </p:scale>
        <p:origin x="752" y="52"/>
      </p:cViewPr>
      <p:guideLst/>
    </p:cSldViewPr>
  </p:slideViewPr>
  <p:notesTextViewPr>
    <p:cViewPr>
      <p:scale>
        <a:sx n="1" d="1"/>
        <a:sy n="1" d="1"/>
      </p:scale>
      <p:origin x="0" y="0"/>
    </p:cViewPr>
  </p:notesTextViewPr>
  <p:sorterViewPr>
    <p:cViewPr varScale="1">
      <p:scale>
        <a:sx n="100" d="100"/>
        <a:sy n="100" d="100"/>
      </p:scale>
      <p:origin x="0" y="-124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76732-8CE7-4F29-BB6B-AFD8F6FDF4FA}" type="datetimeFigureOut">
              <a:rPr lang="en-GB" smtClean="0"/>
              <a:t>22/11/2022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3AC5D-5458-4800-8E0F-7F31F57CD4D4}" type="slidenum">
              <a:rPr lang="en-GB" smtClean="0"/>
              <a:t>‹#›</a:t>
            </a:fld>
            <a:endParaRPr lang="en-GB"/>
          </a:p>
        </p:txBody>
      </p:sp>
    </p:spTree>
    <p:extLst>
      <p:ext uri="{BB962C8B-B14F-4D97-AF65-F5344CB8AC3E}">
        <p14:creationId xmlns:p14="http://schemas.microsoft.com/office/powerpoint/2010/main" val="221515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1263AC5D-5458-4800-8E0F-7F31F57CD4D4}" type="slidenum">
              <a:rPr lang="en-GB" smtClean="0"/>
              <a:t>21</a:t>
            </a:fld>
            <a:endParaRPr lang="en-GB"/>
          </a:p>
        </p:txBody>
      </p:sp>
    </p:spTree>
    <p:extLst>
      <p:ext uri="{BB962C8B-B14F-4D97-AF65-F5344CB8AC3E}">
        <p14:creationId xmlns:p14="http://schemas.microsoft.com/office/powerpoint/2010/main" val="293561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1263AC5D-5458-4800-8E0F-7F31F57CD4D4}" type="slidenum">
              <a:rPr lang="en-GB" smtClean="0"/>
              <a:t>22</a:t>
            </a:fld>
            <a:endParaRPr lang="en-GB"/>
          </a:p>
        </p:txBody>
      </p:sp>
    </p:spTree>
    <p:extLst>
      <p:ext uri="{BB962C8B-B14F-4D97-AF65-F5344CB8AC3E}">
        <p14:creationId xmlns:p14="http://schemas.microsoft.com/office/powerpoint/2010/main" val="1915735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1263AC5D-5458-4800-8E0F-7F31F57CD4D4}" type="slidenum">
              <a:rPr lang="en-GB" smtClean="0"/>
              <a:t>23</a:t>
            </a:fld>
            <a:endParaRPr lang="en-GB"/>
          </a:p>
        </p:txBody>
      </p:sp>
    </p:spTree>
    <p:extLst>
      <p:ext uri="{BB962C8B-B14F-4D97-AF65-F5344CB8AC3E}">
        <p14:creationId xmlns:p14="http://schemas.microsoft.com/office/powerpoint/2010/main" val="3463169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1263AC5D-5458-4800-8E0F-7F31F57CD4D4}" type="slidenum">
              <a:rPr lang="en-GB" smtClean="0"/>
              <a:t>24</a:t>
            </a:fld>
            <a:endParaRPr lang="en-GB"/>
          </a:p>
        </p:txBody>
      </p:sp>
    </p:spTree>
    <p:extLst>
      <p:ext uri="{BB962C8B-B14F-4D97-AF65-F5344CB8AC3E}">
        <p14:creationId xmlns:p14="http://schemas.microsoft.com/office/powerpoint/2010/main" val="1655145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1263AC5D-5458-4800-8E0F-7F31F57CD4D4}" type="slidenum">
              <a:rPr lang="en-GB" smtClean="0"/>
              <a:t>25</a:t>
            </a:fld>
            <a:endParaRPr lang="en-GB"/>
          </a:p>
        </p:txBody>
      </p:sp>
    </p:spTree>
    <p:extLst>
      <p:ext uri="{BB962C8B-B14F-4D97-AF65-F5344CB8AC3E}">
        <p14:creationId xmlns:p14="http://schemas.microsoft.com/office/powerpoint/2010/main" val="3808138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3FF-273F-440C-B537-E955B33C41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CB7AD1-C9CF-405A-8B21-4B54A6DA8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995F20-C4F5-4F06-A3E1-D9F163A49FB9}"/>
              </a:ext>
            </a:extLst>
          </p:cNvPr>
          <p:cNvSpPr>
            <a:spLocks noGrp="1"/>
          </p:cNvSpPr>
          <p:nvPr>
            <p:ph type="dt" sz="half" idx="10"/>
          </p:nvPr>
        </p:nvSpPr>
        <p:spPr/>
        <p:txBody>
          <a:bodyPr/>
          <a:lstStyle/>
          <a:p>
            <a:fld id="{82EDB8D0-98ED-4B86-9D5F-E61ADC70144D}" type="datetimeFigureOut">
              <a:rPr lang="en-US" smtClean="0"/>
              <a:t>11/22/2022</a:t>
            </a:fld>
            <a:endParaRPr lang="en-US" dirty="0"/>
          </a:p>
        </p:txBody>
      </p:sp>
      <p:sp>
        <p:nvSpPr>
          <p:cNvPr id="5" name="Footer Placeholder 4">
            <a:extLst>
              <a:ext uri="{FF2B5EF4-FFF2-40B4-BE49-F238E27FC236}">
                <a16:creationId xmlns:a16="http://schemas.microsoft.com/office/drawing/2014/main" id="{AE0F7DD2-677F-4856-B1D7-A379FEE1C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CCDCA-54A7-41F3-88CF-71FE663624A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42417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FEE5-DC74-4E15-8E9A-7A345FD43F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A460B8-87A3-4850-916C-9AB71C7E7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BDBFF2-DEAF-42C4-BEB6-78999B7AF335}"/>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5" name="Footer Placeholder 4">
            <a:extLst>
              <a:ext uri="{FF2B5EF4-FFF2-40B4-BE49-F238E27FC236}">
                <a16:creationId xmlns:a16="http://schemas.microsoft.com/office/drawing/2014/main" id="{1F645DA7-FB8D-4375-99CD-104A07439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E1DAA-8CE6-49C4-9E52-BB9E0C10F21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423009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C677BF-4ED5-4B70-8E2D-628DBF5C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9CC2FF-3453-4244-B88E-AF32A21D16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11BE5-546E-432C-ADB0-CC9BD632BCC2}"/>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5" name="Footer Placeholder 4">
            <a:extLst>
              <a:ext uri="{FF2B5EF4-FFF2-40B4-BE49-F238E27FC236}">
                <a16:creationId xmlns:a16="http://schemas.microsoft.com/office/drawing/2014/main" id="{AC079C35-44AD-4D44-829A-AB6B6AE8A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10DA7-4582-444B-91C0-1C2E84660514}"/>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68485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225E-ACF3-4166-802A-3FFC9214D4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12D5A1-FAA7-469E-ADB6-3FFDDF15F4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44B3-6D6C-43B9-A031-AB095DBB485D}"/>
              </a:ext>
            </a:extLst>
          </p:cNvPr>
          <p:cNvSpPr>
            <a:spLocks noGrp="1"/>
          </p:cNvSpPr>
          <p:nvPr>
            <p:ph type="dt" sz="half" idx="10"/>
          </p:nvPr>
        </p:nvSpPr>
        <p:spPr/>
        <p:txBody>
          <a:bodyPr/>
          <a:lstStyle/>
          <a:p>
            <a:fld id="{82EDB8D0-98ED-4B86-9D5F-E61ADC70144D}" type="datetimeFigureOut">
              <a:rPr lang="en-US" smtClean="0"/>
              <a:t>11/22/2022</a:t>
            </a:fld>
            <a:endParaRPr lang="en-US" dirty="0"/>
          </a:p>
        </p:txBody>
      </p:sp>
      <p:sp>
        <p:nvSpPr>
          <p:cNvPr id="5" name="Footer Placeholder 4">
            <a:extLst>
              <a:ext uri="{FF2B5EF4-FFF2-40B4-BE49-F238E27FC236}">
                <a16:creationId xmlns:a16="http://schemas.microsoft.com/office/drawing/2014/main" id="{657C93CD-FF76-445E-8BDC-EAA7C9129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BFB2A-DB2F-4E60-9D99-AA98B3840E7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8759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9102-25DB-49F2-9254-BAF1C23F6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233783-F922-4406-863F-54B7B2792B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8F7FD-E624-44C4-8E87-A5813337BCA4}"/>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5" name="Footer Placeholder 4">
            <a:extLst>
              <a:ext uri="{FF2B5EF4-FFF2-40B4-BE49-F238E27FC236}">
                <a16:creationId xmlns:a16="http://schemas.microsoft.com/office/drawing/2014/main" id="{A75F5E9C-826D-4E6D-B4EC-F74C8B6B0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D176-BDFB-4D41-AF60-9343047EF6B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5112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07D6-9140-4E0B-87C1-59F1876A7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00DD19-C099-41B7-A1BD-349963810C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E9130F-9ADB-4EA7-8060-2C9945B500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FE5988-9A9D-4818-BFB5-B267DD9416D0}"/>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6" name="Footer Placeholder 5">
            <a:extLst>
              <a:ext uri="{FF2B5EF4-FFF2-40B4-BE49-F238E27FC236}">
                <a16:creationId xmlns:a16="http://schemas.microsoft.com/office/drawing/2014/main" id="{E759E989-4830-4BD8-A7FB-6D10BF9CFE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ADE2B3-BE55-4CA8-B9D6-460BBF32A72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38183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20EB-1C4F-4060-A4BE-75E164566B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B3CBC8-5639-4E52-8178-7C0A3198E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63B3C8-352B-41BC-B83B-A8A309A8E5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727AF9C-450F-4C5E-97FF-0BBC0E70B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6BD42B-C38D-488C-9892-6DF7E185BA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221E7D-9000-4A94-86FE-37BEE47C9A90}"/>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8" name="Footer Placeholder 7">
            <a:extLst>
              <a:ext uri="{FF2B5EF4-FFF2-40B4-BE49-F238E27FC236}">
                <a16:creationId xmlns:a16="http://schemas.microsoft.com/office/drawing/2014/main" id="{7510E55B-0AEF-4898-9F05-AB74BF4BA3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A5BB0F-72C5-4D96-AD8D-5617A0238D1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8343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7F854-4EA3-4D1E-9171-87E069DAD8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C18097-EE2F-4AEE-A255-93FA1C89BFE6}"/>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4" name="Footer Placeholder 3">
            <a:extLst>
              <a:ext uri="{FF2B5EF4-FFF2-40B4-BE49-F238E27FC236}">
                <a16:creationId xmlns:a16="http://schemas.microsoft.com/office/drawing/2014/main" id="{156D50AD-04BD-49D9-89E7-A3A07AAC2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103D13-308F-42DB-8DC1-D9DF29962AF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7498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19D38-E708-4162-982F-75FF4A3E2859}"/>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3" name="Footer Placeholder 2">
            <a:extLst>
              <a:ext uri="{FF2B5EF4-FFF2-40B4-BE49-F238E27FC236}">
                <a16:creationId xmlns:a16="http://schemas.microsoft.com/office/drawing/2014/main" id="{C36E1389-7B2A-4105-81F8-8A2E178BB4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290207-5333-4BA9-B815-1279C0B9B428}"/>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64731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74CA5-E1AA-46DE-BEF1-26BBE65F6F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C0E29A-97F0-47E8-8B90-C829D0B25D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9AEA13-3ACC-428B-8158-D5705CA04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F32F-94E8-461F-8947-C986C38B3F7F}"/>
              </a:ext>
            </a:extLst>
          </p:cNvPr>
          <p:cNvSpPr>
            <a:spLocks noGrp="1"/>
          </p:cNvSpPr>
          <p:nvPr>
            <p:ph type="dt" sz="half" idx="10"/>
          </p:nvPr>
        </p:nvSpPr>
        <p:spPr/>
        <p:txBody>
          <a:bodyPr/>
          <a:lstStyle/>
          <a:p>
            <a:fld id="{82EDB8D0-98ED-4B86-9D5F-E61ADC70144D}" type="datetimeFigureOut">
              <a:rPr lang="en-US" smtClean="0"/>
              <a:t>11/22/2022</a:t>
            </a:fld>
            <a:endParaRPr lang="en-US"/>
          </a:p>
        </p:txBody>
      </p:sp>
      <p:sp>
        <p:nvSpPr>
          <p:cNvPr id="6" name="Footer Placeholder 5">
            <a:extLst>
              <a:ext uri="{FF2B5EF4-FFF2-40B4-BE49-F238E27FC236}">
                <a16:creationId xmlns:a16="http://schemas.microsoft.com/office/drawing/2014/main" id="{DF742C64-DFB5-4512-8E69-81BB55033B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7101B0-D456-4AE2-B72C-314F96DAB42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21382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4B12-BDCB-45CF-B6BF-1C725F9F5F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A7745B-2E51-4F0D-86C5-9CED5C3D4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85808D-DB0B-4030-8043-F147F0011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39978-57FB-45AB-9025-B25E2057EC6F}"/>
              </a:ext>
            </a:extLst>
          </p:cNvPr>
          <p:cNvSpPr>
            <a:spLocks noGrp="1"/>
          </p:cNvSpPr>
          <p:nvPr>
            <p:ph type="dt" sz="half" idx="10"/>
          </p:nvPr>
        </p:nvSpPr>
        <p:spPr/>
        <p:txBody>
          <a:bodyPr/>
          <a:lstStyle/>
          <a:p>
            <a:fld id="{82EDB8D0-98ED-4B86-9D5F-E61ADC70144D}" type="datetimeFigureOut">
              <a:rPr lang="en-US" smtClean="0"/>
              <a:pPr/>
              <a:t>11/22/2022</a:t>
            </a:fld>
            <a:endParaRPr lang="en-US" dirty="0"/>
          </a:p>
        </p:txBody>
      </p:sp>
      <p:sp>
        <p:nvSpPr>
          <p:cNvPr id="6" name="Footer Placeholder 5">
            <a:extLst>
              <a:ext uri="{FF2B5EF4-FFF2-40B4-BE49-F238E27FC236}">
                <a16:creationId xmlns:a16="http://schemas.microsoft.com/office/drawing/2014/main" id="{3EF480A0-C5B4-49C5-8AAF-8B35DDED6D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51D7F-0627-4331-81C4-8DF2987C7D29}"/>
              </a:ext>
            </a:extLst>
          </p:cNvPr>
          <p:cNvSpPr>
            <a:spLocks noGrp="1"/>
          </p:cNvSpPr>
          <p:nvPr>
            <p:ph type="sldNum" sz="quarter" idx="12"/>
          </p:nvPr>
        </p:nvSpPr>
        <p:spPr/>
        <p:txBody>
          <a:bodyPr/>
          <a:lstStyle/>
          <a:p>
            <a:fld id="{4854181D-6920-4594-9A5D-6CE56DC9F8B2}" type="slidenum">
              <a:rPr lang="en-US" smtClean="0"/>
              <a:pPr/>
              <a:t>‹#›</a:t>
            </a:fld>
            <a:endParaRPr lang="en-US"/>
          </a:p>
        </p:txBody>
      </p:sp>
    </p:spTree>
    <p:extLst>
      <p:ext uri="{BB962C8B-B14F-4D97-AF65-F5344CB8AC3E}">
        <p14:creationId xmlns:p14="http://schemas.microsoft.com/office/powerpoint/2010/main" val="291079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6DD42-2411-4584-96CD-A3B44BBED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D586B0-3E45-4C05-9DE2-F6D0D6696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6A46F4-F8C1-4853-8770-EB78C215C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DB8D0-98ED-4B86-9D5F-E61ADC70144D}" type="datetimeFigureOut">
              <a:rPr lang="en-US" smtClean="0"/>
              <a:pPr/>
              <a:t>11/22/2022</a:t>
            </a:fld>
            <a:endParaRPr lang="en-US" dirty="0"/>
          </a:p>
        </p:txBody>
      </p:sp>
      <p:sp>
        <p:nvSpPr>
          <p:cNvPr id="5" name="Footer Placeholder 4">
            <a:extLst>
              <a:ext uri="{FF2B5EF4-FFF2-40B4-BE49-F238E27FC236}">
                <a16:creationId xmlns:a16="http://schemas.microsoft.com/office/drawing/2014/main" id="{02365386-5D26-44A5-9A24-906DB4C49D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AB7233-E444-453F-A424-A8F70BA9A6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3289615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UO3N_PRIgX0" TargetMode="External"/><Relationship Id="rId2" Type="http://schemas.openxmlformats.org/officeDocument/2006/relationships/hyperlink" Target="https://www.youtube.com/watch?v=iSkJFs7myn0"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creeningshorts.org.uk/resources/classroom-resource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KG7hGHFSgl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www.freesoundslibrary.com/"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screeningshorts.org.uk/resources/teaching-activities/camera-and-editing-freeze-fram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https://screeningshorts.org.uk/resources/teaching-activities/camera-and-editing-shots-in-sequen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Gail.Robertson@creativescotland.com" TargetMode="Externa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screen.scot/film-education/clpl-sessions/tuesday-team-talks/teacher-clpl-session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7" Type="http://schemas.openxmlformats.org/officeDocument/2006/relationships/hyperlink" Target="mailto:Gail.Robertson@creativescotland.com" TargetMode="External"/><Relationship Id="rId2" Type="http://schemas.openxmlformats.org/officeDocument/2006/relationships/hyperlink" Target="https://screeningshorts.org.uk/" TargetMode="External"/><Relationship Id="rId1" Type="http://schemas.openxmlformats.org/officeDocument/2006/relationships/slideLayout" Target="../slideLayouts/slideLayout2.xml"/><Relationship Id="rId6" Type="http://schemas.openxmlformats.org/officeDocument/2006/relationships/hyperlink" Target="mailto:cott.Donaldson@creativescotland.com" TargetMode="External"/><Relationship Id="rId5" Type="http://schemas.openxmlformats.org/officeDocument/2006/relationships/hyperlink" Target="https://www.screen.scot/film-education" TargetMode="External"/><Relationship Id="rId4" Type="http://schemas.openxmlformats.org/officeDocument/2006/relationships/hyperlink" Target="https://www.screen.scot/funding-and-support/funding/screen-education-fun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creeningshorts.org.uk/resources/classroom-resources"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B2AE301-8298-47C2-81FA-781BA50D99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4" name="Group 13">
              <a:extLst>
                <a:ext uri="{FF2B5EF4-FFF2-40B4-BE49-F238E27FC236}">
                  <a16:creationId xmlns:a16="http://schemas.microsoft.com/office/drawing/2014/main" id="{68DBE596-692C-4777-8933-9D5BB8533B3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8" name="Freeform: Shape 17">
                <a:extLst>
                  <a:ext uri="{FF2B5EF4-FFF2-40B4-BE49-F238E27FC236}">
                    <a16:creationId xmlns:a16="http://schemas.microsoft.com/office/drawing/2014/main" id="{9C38783D-8606-4709-8C6F-69DE0EF816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665A2D8C-561A-4347-88E9-4D84CF7CA9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5" name="Group 14">
              <a:extLst>
                <a:ext uri="{FF2B5EF4-FFF2-40B4-BE49-F238E27FC236}">
                  <a16:creationId xmlns:a16="http://schemas.microsoft.com/office/drawing/2014/main" id="{77CB8EFE-31DC-44A2-A07E-FD84E8DA3E2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6" name="Freeform: Shape 15">
                <a:extLst>
                  <a:ext uri="{FF2B5EF4-FFF2-40B4-BE49-F238E27FC236}">
                    <a16:creationId xmlns:a16="http://schemas.microsoft.com/office/drawing/2014/main" id="{B6473FEC-46FF-4C7E-85BA-344E0365CA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8C875950-A52D-453F-A602-3E58AD414E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4" name="Title 3">
            <a:extLst>
              <a:ext uri="{FF2B5EF4-FFF2-40B4-BE49-F238E27FC236}">
                <a16:creationId xmlns:a16="http://schemas.microsoft.com/office/drawing/2014/main" id="{16111A7B-F34B-1968-174A-1A8C6A079B9F}"/>
              </a:ext>
            </a:extLst>
          </p:cNvPr>
          <p:cNvSpPr>
            <a:spLocks noGrp="1"/>
          </p:cNvSpPr>
          <p:nvPr>
            <p:ph type="ctrTitle"/>
          </p:nvPr>
        </p:nvSpPr>
        <p:spPr>
          <a:xfrm>
            <a:off x="3189514" y="2293133"/>
            <a:ext cx="8150541" cy="1403632"/>
          </a:xfrm>
        </p:spPr>
        <p:txBody>
          <a:bodyPr>
            <a:normAutofit/>
          </a:bodyPr>
          <a:lstStyle/>
          <a:p>
            <a:pPr algn="r"/>
            <a:r>
              <a:rPr lang="en-GB" sz="4400" b="1" dirty="0">
                <a:solidFill>
                  <a:schemeClr val="bg1"/>
                </a:solidFill>
                <a:latin typeface="Arial Nova" panose="020B0504020202020204" pitchFamily="34" charset="0"/>
              </a:rPr>
              <a:t>3Cs OF SCREEN EDUCATION </a:t>
            </a:r>
            <a:br>
              <a:rPr lang="en-GB" sz="4400" b="1" dirty="0">
                <a:solidFill>
                  <a:schemeClr val="bg1"/>
                </a:solidFill>
                <a:latin typeface="Arial Nova" panose="020B0504020202020204" pitchFamily="34" charset="0"/>
              </a:rPr>
            </a:br>
            <a:r>
              <a:rPr lang="en-GB" sz="4400" b="1" dirty="0">
                <a:solidFill>
                  <a:srgbClr val="0099CC"/>
                </a:solidFill>
                <a:latin typeface="Arial Nova" panose="020B0504020202020204" pitchFamily="34" charset="0"/>
              </a:rPr>
              <a:t>CRITICAL ACTIVITIES</a:t>
            </a:r>
            <a:endParaRPr lang="en-GB" sz="4400" b="1" dirty="0">
              <a:solidFill>
                <a:schemeClr val="bg1"/>
              </a:solidFill>
              <a:latin typeface="Arial Nova" panose="020B0504020202020204" pitchFamily="34" charset="0"/>
            </a:endParaRPr>
          </a:p>
        </p:txBody>
      </p:sp>
      <p:sp>
        <p:nvSpPr>
          <p:cNvPr id="5" name="Subtitle 4">
            <a:extLst>
              <a:ext uri="{FF2B5EF4-FFF2-40B4-BE49-F238E27FC236}">
                <a16:creationId xmlns:a16="http://schemas.microsoft.com/office/drawing/2014/main" id="{2A39A060-48DE-4D41-D94D-AF7C3F16BE6F}"/>
              </a:ext>
            </a:extLst>
          </p:cNvPr>
          <p:cNvSpPr>
            <a:spLocks noGrp="1"/>
          </p:cNvSpPr>
          <p:nvPr>
            <p:ph type="subTitle" idx="1"/>
          </p:nvPr>
        </p:nvSpPr>
        <p:spPr>
          <a:xfrm>
            <a:off x="547460" y="3944429"/>
            <a:ext cx="10218511" cy="1126227"/>
          </a:xfrm>
        </p:spPr>
        <p:txBody>
          <a:bodyPr>
            <a:normAutofit/>
          </a:bodyPr>
          <a:lstStyle/>
          <a:p>
            <a:pPr algn="l"/>
            <a:r>
              <a:rPr lang="en-GB" sz="2800" b="1" dirty="0">
                <a:solidFill>
                  <a:schemeClr val="bg1"/>
                </a:solidFill>
                <a:latin typeface="Arial Nova" panose="020B0504020202020204" pitchFamily="34" charset="0"/>
              </a:rPr>
              <a:t>WHAT WOULD YOU SAY CRITICAL LEARNING IS?</a:t>
            </a:r>
          </a:p>
          <a:p>
            <a:pPr algn="l"/>
            <a:r>
              <a:rPr lang="en-GB" sz="2800" dirty="0">
                <a:solidFill>
                  <a:schemeClr val="bg1"/>
                </a:solidFill>
                <a:latin typeface="Avenir Next LT Pro" panose="020B0504020202020204" pitchFamily="34" charset="0"/>
              </a:rPr>
              <a:t>Pop your thoughts in the chat while you wait.</a:t>
            </a:r>
          </a:p>
          <a:p>
            <a:pPr algn="l"/>
            <a:endParaRPr lang="en-GB" sz="1900" dirty="0">
              <a:solidFill>
                <a:schemeClr val="bg1"/>
              </a:solidFill>
            </a:endParaRPr>
          </a:p>
        </p:txBody>
      </p:sp>
      <p:pic>
        <p:nvPicPr>
          <p:cNvPr id="6" name="Picture 5" descr="Graphical user interface&#10;&#10;Description automatically generated with low confidence">
            <a:extLst>
              <a:ext uri="{FF2B5EF4-FFF2-40B4-BE49-F238E27FC236}">
                <a16:creationId xmlns:a16="http://schemas.microsoft.com/office/drawing/2014/main" id="{D1BD8A2B-839A-C343-9730-E8D8DD4F39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367" y="262111"/>
            <a:ext cx="4397376" cy="1660008"/>
          </a:xfrm>
          <a:prstGeom prst="rect">
            <a:avLst/>
          </a:prstGeom>
        </p:spPr>
      </p:pic>
      <p:sp>
        <p:nvSpPr>
          <p:cNvPr id="20" name="Title 3">
            <a:extLst>
              <a:ext uri="{FF2B5EF4-FFF2-40B4-BE49-F238E27FC236}">
                <a16:creationId xmlns:a16="http://schemas.microsoft.com/office/drawing/2014/main" id="{88DC011E-FBDD-EBED-83EF-EBC6567A1DDA}"/>
              </a:ext>
            </a:extLst>
          </p:cNvPr>
          <p:cNvSpPr txBox="1">
            <a:spLocks/>
          </p:cNvSpPr>
          <p:nvPr/>
        </p:nvSpPr>
        <p:spPr>
          <a:xfrm>
            <a:off x="547461" y="1578554"/>
            <a:ext cx="5240881" cy="58321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b="1" dirty="0">
                <a:solidFill>
                  <a:schemeClr val="bg1"/>
                </a:solidFill>
                <a:latin typeface="Arial Nova" panose="020B0504020202020204" pitchFamily="34" charset="0"/>
                <a:cs typeface="Calibri Light"/>
              </a:rPr>
              <a:t>SCREEN </a:t>
            </a:r>
            <a:r>
              <a:rPr lang="en-GB" sz="3200" b="1" dirty="0">
                <a:solidFill>
                  <a:srgbClr val="0099CC"/>
                </a:solidFill>
                <a:latin typeface="Arial Nova" panose="020B0504020202020204" pitchFamily="34" charset="0"/>
                <a:cs typeface="Calibri Light"/>
              </a:rPr>
              <a:t>SESSIONS</a:t>
            </a:r>
            <a:endParaRPr lang="en-GB" sz="3200" dirty="0">
              <a:solidFill>
                <a:srgbClr val="0099CC"/>
              </a:solidFill>
            </a:endParaRPr>
          </a:p>
        </p:txBody>
      </p:sp>
      <p:sp>
        <p:nvSpPr>
          <p:cNvPr id="21" name="TextBox 20">
            <a:extLst>
              <a:ext uri="{FF2B5EF4-FFF2-40B4-BE49-F238E27FC236}">
                <a16:creationId xmlns:a16="http://schemas.microsoft.com/office/drawing/2014/main" id="{2DAC6A95-9F5E-B34B-EB68-A9FB7381719A}"/>
              </a:ext>
            </a:extLst>
          </p:cNvPr>
          <p:cNvSpPr txBox="1"/>
          <p:nvPr/>
        </p:nvSpPr>
        <p:spPr>
          <a:xfrm>
            <a:off x="8066315" y="6087115"/>
            <a:ext cx="3894386" cy="523220"/>
          </a:xfrm>
          <a:prstGeom prst="rect">
            <a:avLst/>
          </a:prstGeom>
          <a:noFill/>
        </p:spPr>
        <p:txBody>
          <a:bodyPr wrap="square">
            <a:spAutoFit/>
          </a:bodyPr>
          <a:lstStyle/>
          <a:p>
            <a:pPr algn="r"/>
            <a:r>
              <a:rPr lang="en-GB" sz="2800" b="1" dirty="0">
                <a:solidFill>
                  <a:schemeClr val="bg1"/>
                </a:solidFill>
                <a:latin typeface="Arial Nova" panose="020B0504020202020204" pitchFamily="34" charset="0"/>
                <a:cs typeface="Calibri Light"/>
              </a:rPr>
              <a:t> 22 NOVEMBER </a:t>
            </a:r>
            <a:r>
              <a:rPr lang="en-GB" sz="2800" b="1" dirty="0">
                <a:solidFill>
                  <a:srgbClr val="0099CC"/>
                </a:solidFill>
                <a:latin typeface="Arial Nova" panose="020B0504020202020204" pitchFamily="34" charset="0"/>
                <a:cs typeface="Calibri Light"/>
              </a:rPr>
              <a:t>2022</a:t>
            </a:r>
            <a:endParaRPr lang="en-GB" sz="2800" dirty="0">
              <a:solidFill>
                <a:srgbClr val="0099CC"/>
              </a:solidFill>
            </a:endParaRPr>
          </a:p>
        </p:txBody>
      </p:sp>
    </p:spTree>
    <p:extLst>
      <p:ext uri="{BB962C8B-B14F-4D97-AF65-F5344CB8AC3E}">
        <p14:creationId xmlns:p14="http://schemas.microsoft.com/office/powerpoint/2010/main" val="394297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Cam</a:t>
            </a:r>
            <a:r>
              <a:rPr lang="en-GB" sz="4800" dirty="0">
                <a:solidFill>
                  <a:srgbClr val="0099CC"/>
                </a:solidFill>
                <a:latin typeface="Avenir Next LT Pro" panose="020B0504020202020204" pitchFamily="34" charset="0"/>
              </a:rPr>
              <a:t>era</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698170"/>
            <a:ext cx="7546683" cy="4853217"/>
          </a:xfrm>
          <a:ln>
            <a:noFill/>
          </a:ln>
        </p:spPr>
        <p:txBody>
          <a:bodyPr vert="horz" lIns="91440" tIns="45720" rIns="91440" bIns="45720" rtlCol="0" anchor="ctr">
            <a:noAutofit/>
          </a:bodyPr>
          <a:lstStyle/>
          <a:p>
            <a:pPr marL="0" indent="0">
              <a:buNone/>
            </a:pPr>
            <a:r>
              <a:rPr lang="en-GB" sz="3200" b="1" dirty="0">
                <a:latin typeface="+mj-lt"/>
              </a:rPr>
              <a:t>Camera framing – shot size</a:t>
            </a:r>
          </a:p>
          <a:p>
            <a:pPr marL="0" indent="0">
              <a:buNone/>
            </a:pPr>
            <a:endParaRPr lang="en-GB" sz="2800" b="1" dirty="0">
              <a:latin typeface="+mj-lt"/>
            </a:endParaRPr>
          </a:p>
          <a:p>
            <a:pPr lvl="1"/>
            <a:r>
              <a:rPr lang="en-GB" sz="2800" dirty="0">
                <a:latin typeface="+mj-lt"/>
              </a:rPr>
              <a:t>This means how far away the camera is from the subject.</a:t>
            </a:r>
          </a:p>
          <a:p>
            <a:pPr lvl="1"/>
            <a:r>
              <a:rPr lang="en-GB" sz="2800" dirty="0">
                <a:latin typeface="+mj-lt"/>
              </a:rPr>
              <a:t>Shot size is chosen to help tell the story and convey different ideas to the audience.</a:t>
            </a:r>
          </a:p>
          <a:p>
            <a:pPr lvl="1"/>
            <a:r>
              <a:rPr lang="en-GB" sz="2800" dirty="0">
                <a:latin typeface="+mj-lt"/>
              </a:rPr>
              <a:t>There are variations on how these are described so don’t worry about getting it wrong. You only need the basics for most lessons.</a:t>
            </a:r>
            <a:endParaRPr lang="en-GB" sz="2800"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Placeholder 13">
            <a:extLst>
              <a:ext uri="{FF2B5EF4-FFF2-40B4-BE49-F238E27FC236}">
                <a16:creationId xmlns:a16="http://schemas.microsoft.com/office/drawing/2014/main" id="{7164E93C-71F5-40D3-9D99-586DD044E52C}"/>
              </a:ext>
            </a:extLst>
          </p:cNvPr>
          <p:cNvPicPr>
            <a:picLocks noChangeAspect="1"/>
          </p:cNvPicPr>
          <p:nvPr/>
        </p:nvPicPr>
        <p:blipFill>
          <a:blip r:embed="rId3" cstate="print">
            <a:extLst>
              <a:ext uri="{28A0092B-C50C-407E-A947-70E740481C1C}">
                <a14:useLocalDpi xmlns:a14="http://schemas.microsoft.com/office/drawing/2010/main" val="0"/>
              </a:ext>
            </a:extLst>
          </a:blip>
          <a:srcRect l="30667" r="30667"/>
          <a:stretch>
            <a:fillRect/>
          </a:stretch>
        </p:blipFill>
        <p:spPr>
          <a:xfrm>
            <a:off x="8243044" y="2551040"/>
            <a:ext cx="1895510" cy="2703642"/>
          </a:xfrm>
          <a:custGeom>
            <a:avLst/>
            <a:gdLst>
              <a:gd name="connsiteX0" fmla="*/ 0 w 3066835"/>
              <a:gd name="connsiteY0" fmla="*/ 0 h 4374349"/>
              <a:gd name="connsiteX1" fmla="*/ 3066835 w 3066835"/>
              <a:gd name="connsiteY1" fmla="*/ 0 h 4374349"/>
              <a:gd name="connsiteX2" fmla="*/ 3066835 w 3066835"/>
              <a:gd name="connsiteY2" fmla="*/ 4374349 h 4374349"/>
              <a:gd name="connsiteX3" fmla="*/ 0 w 3066835"/>
              <a:gd name="connsiteY3" fmla="*/ 4374349 h 4374349"/>
            </a:gdLst>
            <a:ahLst/>
            <a:cxnLst>
              <a:cxn ang="0">
                <a:pos x="connsiteX0" y="connsiteY0"/>
              </a:cxn>
              <a:cxn ang="0">
                <a:pos x="connsiteX1" y="connsiteY1"/>
              </a:cxn>
              <a:cxn ang="0">
                <a:pos x="connsiteX2" y="connsiteY2"/>
              </a:cxn>
              <a:cxn ang="0">
                <a:pos x="connsiteX3" y="connsiteY3"/>
              </a:cxn>
            </a:cxnLst>
            <a:rect l="l" t="t" r="r" b="b"/>
            <a:pathLst>
              <a:path w="3066835" h="4374349">
                <a:moveTo>
                  <a:pt x="0" y="0"/>
                </a:moveTo>
                <a:lnTo>
                  <a:pt x="3066835" y="0"/>
                </a:lnTo>
                <a:lnTo>
                  <a:pt x="3066835" y="4374349"/>
                </a:lnTo>
                <a:lnTo>
                  <a:pt x="0" y="4374349"/>
                </a:lnTo>
                <a:close/>
              </a:path>
            </a:pathLst>
          </a:custGeom>
        </p:spPr>
      </p:pic>
    </p:spTree>
    <p:extLst>
      <p:ext uri="{BB962C8B-B14F-4D97-AF65-F5344CB8AC3E}">
        <p14:creationId xmlns:p14="http://schemas.microsoft.com/office/powerpoint/2010/main" val="1837103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Camera</a:t>
            </a:r>
            <a:r>
              <a:rPr lang="en-GB" sz="4800" dirty="0">
                <a:solidFill>
                  <a:srgbClr val="0099CC"/>
                </a:solidFill>
                <a:latin typeface="Avenir Next LT Pro" panose="020B0504020202020204" pitchFamily="34" charset="0"/>
              </a:rPr>
              <a:t> </a:t>
            </a:r>
            <a:r>
              <a:rPr lang="en-GB" sz="4800" dirty="0">
                <a:solidFill>
                  <a:schemeClr val="bg1"/>
                </a:solidFill>
                <a:latin typeface="Avenir Next LT Pro" panose="020B0504020202020204" pitchFamily="34" charset="0"/>
              </a:rPr>
              <a:t>–</a:t>
            </a:r>
            <a:r>
              <a:rPr lang="en-GB" sz="4800" dirty="0">
                <a:solidFill>
                  <a:srgbClr val="0099CC"/>
                </a:solidFill>
                <a:latin typeface="Avenir Next LT Pro" panose="020B0504020202020204" pitchFamily="34" charset="0"/>
              </a:rPr>
              <a:t> Shot Size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30828"/>
            <a:ext cx="9967686" cy="4923971"/>
          </a:xfrm>
          <a:ln>
            <a:noFill/>
          </a:ln>
        </p:spPr>
        <p:txBody>
          <a:bodyPr vert="horz" lIns="91440" tIns="45720" rIns="91440" bIns="45720" rtlCol="0" anchor="ctr">
            <a:noAutofit/>
          </a:bodyPr>
          <a:lstStyle/>
          <a:p>
            <a:pPr marL="0" indent="0">
              <a:buNone/>
            </a:pPr>
            <a:r>
              <a:rPr lang="en-GB" sz="2000" dirty="0">
                <a:latin typeface="+mj-lt"/>
              </a:rPr>
              <a:t>	</a:t>
            </a:r>
          </a:p>
          <a:p>
            <a:r>
              <a:rPr lang="en-GB" sz="2000" dirty="0">
                <a:latin typeface="+mj-lt"/>
              </a:rPr>
              <a:t>EXTREME LONG SHOT (ELS)	</a:t>
            </a:r>
          </a:p>
          <a:p>
            <a:pPr marL="0" indent="0">
              <a:buNone/>
            </a:pPr>
            <a:r>
              <a:rPr lang="en-GB" sz="2000" dirty="0">
                <a:latin typeface="+mj-lt"/>
              </a:rPr>
              <a:t>Emphasise location or isolation; can be used as an ESTABLISHING SHOT at head of scene to establish location	</a:t>
            </a:r>
          </a:p>
          <a:p>
            <a:r>
              <a:rPr lang="en-GB" sz="2000" dirty="0">
                <a:latin typeface="+mj-lt"/>
              </a:rPr>
              <a:t>LONGSHOT (LS)	</a:t>
            </a:r>
          </a:p>
          <a:p>
            <a:pPr marL="0" indent="0">
              <a:buNone/>
            </a:pPr>
            <a:r>
              <a:rPr lang="en-GB" sz="2000" dirty="0">
                <a:latin typeface="+mj-lt"/>
              </a:rPr>
              <a:t>Highlights background or onlookers while keeping subject in plain sight	</a:t>
            </a:r>
          </a:p>
          <a:p>
            <a:r>
              <a:rPr lang="en-GB" sz="2000" dirty="0">
                <a:latin typeface="+mj-lt"/>
              </a:rPr>
              <a:t>FULLSHOT (FS)	</a:t>
            </a:r>
          </a:p>
          <a:p>
            <a:pPr marL="0" indent="0">
              <a:buNone/>
            </a:pPr>
            <a:r>
              <a:rPr lang="en-GB" sz="2000" dirty="0">
                <a:latin typeface="+mj-lt"/>
              </a:rPr>
              <a:t>Highlights costume or shows multiple characters at once	</a:t>
            </a:r>
          </a:p>
          <a:p>
            <a:r>
              <a:rPr lang="en-GB" sz="2000" dirty="0">
                <a:latin typeface="+mj-lt"/>
              </a:rPr>
              <a:t>MEDIUMSHOT (MS)	</a:t>
            </a:r>
          </a:p>
          <a:p>
            <a:pPr marL="0" indent="0">
              <a:buNone/>
            </a:pPr>
            <a:r>
              <a:rPr lang="en-GB" sz="2000" dirty="0">
                <a:latin typeface="+mj-lt"/>
              </a:rPr>
              <a:t>Good for dialogue in scenes	</a:t>
            </a:r>
          </a:p>
          <a:p>
            <a:r>
              <a:rPr lang="en-GB" sz="2000" dirty="0">
                <a:latin typeface="+mj-lt"/>
              </a:rPr>
              <a:t>CLOSE-UP (CU)</a:t>
            </a:r>
          </a:p>
          <a:p>
            <a:pPr marL="0" indent="0">
              <a:buNone/>
            </a:pPr>
            <a:r>
              <a:rPr lang="en-GB" sz="2000" dirty="0">
                <a:latin typeface="+mj-lt"/>
              </a:rPr>
              <a:t>Reveals emotions and reactions; intensity	</a:t>
            </a:r>
          </a:p>
          <a:p>
            <a:r>
              <a:rPr lang="en-GB" sz="2000" dirty="0">
                <a:latin typeface="+mj-lt"/>
              </a:rPr>
              <a:t>EXTREME CLOSE-UP (ECU)</a:t>
            </a:r>
          </a:p>
          <a:p>
            <a:pPr marL="0" indent="0">
              <a:buNone/>
            </a:pPr>
            <a:r>
              <a:rPr lang="en-GB" sz="2000" dirty="0">
                <a:latin typeface="+mj-lt"/>
              </a:rPr>
              <a:t>Emphasis on smaller details; pulls attention to importance; intensity</a:t>
            </a:r>
            <a:r>
              <a:rPr lang="en-GB" sz="2000" dirty="0"/>
              <a:t>	</a:t>
            </a:r>
          </a:p>
          <a:p>
            <a:pPr marL="0" indent="0">
              <a:buNone/>
            </a:pPr>
            <a:endParaRPr lang="en-GB" sz="2000" b="1"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5007" y="4192812"/>
            <a:ext cx="3575153" cy="1837873"/>
          </a:xfrm>
          <a:prstGeom prst="rect">
            <a:avLst/>
          </a:prstGeom>
        </p:spPr>
      </p:pic>
    </p:spTree>
    <p:extLst>
      <p:ext uri="{BB962C8B-B14F-4D97-AF65-F5344CB8AC3E}">
        <p14:creationId xmlns:p14="http://schemas.microsoft.com/office/powerpoint/2010/main" val="397821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Camera – </a:t>
            </a:r>
            <a:r>
              <a:rPr lang="en-GB" sz="4800" dirty="0">
                <a:solidFill>
                  <a:srgbClr val="0099CC"/>
                </a:solidFill>
                <a:latin typeface="Avenir Next LT Pro" panose="020B0504020202020204" pitchFamily="34" charset="0"/>
              </a:rPr>
              <a:t>Shot Size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05012"/>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Content Placeholder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20" y="1580499"/>
            <a:ext cx="5176824" cy="258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047" y="4257288"/>
            <a:ext cx="5181440" cy="2302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7968" y="4410280"/>
            <a:ext cx="4492609" cy="2149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27711" y="1616310"/>
            <a:ext cx="4342449" cy="2677656"/>
          </a:xfrm>
          <a:prstGeom prst="rect">
            <a:avLst/>
          </a:prstGeom>
          <a:noFill/>
        </p:spPr>
        <p:txBody>
          <a:bodyPr wrap="square" rtlCol="0">
            <a:spAutoFit/>
          </a:bodyPr>
          <a:lstStyle/>
          <a:p>
            <a:r>
              <a:rPr lang="en-GB" sz="2400" dirty="0">
                <a:latin typeface="+mj-lt"/>
              </a:rPr>
              <a:t>I teach a unit of work to S2 on the film </a:t>
            </a:r>
            <a:r>
              <a:rPr lang="en-GB" sz="2400" i="1" dirty="0">
                <a:latin typeface="+mj-lt"/>
              </a:rPr>
              <a:t>Wall-E</a:t>
            </a:r>
          </a:p>
          <a:p>
            <a:endParaRPr lang="en-GB" sz="2400" i="1" dirty="0">
              <a:latin typeface="+mj-lt"/>
            </a:endParaRPr>
          </a:p>
          <a:p>
            <a:r>
              <a:rPr lang="en-GB" sz="2400" dirty="0">
                <a:latin typeface="+mj-lt"/>
              </a:rPr>
              <a:t>We look at what the different shot sizes here tell us about the character of Wall-E, the story, the setting…</a:t>
            </a:r>
          </a:p>
        </p:txBody>
      </p:sp>
      <p:sp>
        <p:nvSpPr>
          <p:cNvPr id="12" name="Rounded Rectangle 11"/>
          <p:cNvSpPr/>
          <p:nvPr/>
        </p:nvSpPr>
        <p:spPr>
          <a:xfrm>
            <a:off x="3452384" y="6235487"/>
            <a:ext cx="3982720" cy="320431"/>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Image credits: </a:t>
            </a:r>
            <a:r>
              <a:rPr lang="en-GB" i="1" dirty="0"/>
              <a:t>Wall-E, </a:t>
            </a:r>
            <a:r>
              <a:rPr lang="en-GB" dirty="0"/>
              <a:t>Andrew Stanton</a:t>
            </a:r>
          </a:p>
        </p:txBody>
      </p:sp>
    </p:spTree>
    <p:extLst>
      <p:ext uri="{BB962C8B-B14F-4D97-AF65-F5344CB8AC3E}">
        <p14:creationId xmlns:p14="http://schemas.microsoft.com/office/powerpoint/2010/main" val="1467455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Camera – </a:t>
            </a:r>
            <a:r>
              <a:rPr lang="en-GB" sz="4800" dirty="0">
                <a:solidFill>
                  <a:srgbClr val="0099CC"/>
                </a:solidFill>
                <a:latin typeface="Avenir Next LT Pro" panose="020B0504020202020204" pitchFamily="34" charset="0"/>
              </a:rPr>
              <a:t>Angles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502229"/>
            <a:ext cx="10094687" cy="5049159"/>
          </a:xfrm>
          <a:ln>
            <a:noFill/>
          </a:ln>
        </p:spPr>
        <p:txBody>
          <a:bodyPr vert="horz" lIns="91440" tIns="45720" rIns="91440" bIns="45720" rtlCol="0" anchor="ctr">
            <a:noAutofit/>
          </a:bodyPr>
          <a:lstStyle/>
          <a:p>
            <a:pPr marL="0" indent="0">
              <a:buNone/>
            </a:pPr>
            <a:r>
              <a:rPr lang="en-GB" sz="1600" dirty="0"/>
              <a:t>This means where the camera is in relation to the subject. The main angles are:	</a:t>
            </a:r>
          </a:p>
          <a:p>
            <a:r>
              <a:rPr lang="en-GB" sz="1600" dirty="0"/>
              <a:t>EYE LEVEL 	</a:t>
            </a:r>
          </a:p>
          <a:p>
            <a:pPr marL="0" indent="0">
              <a:buNone/>
            </a:pPr>
            <a:r>
              <a:rPr lang="en-GB" sz="1600" dirty="0"/>
              <a:t>Mimics how we see people in real life - conversational	</a:t>
            </a:r>
          </a:p>
          <a:p>
            <a:r>
              <a:rPr lang="en-GB" sz="1600" dirty="0"/>
              <a:t>LOW ANGLE SHOT	</a:t>
            </a:r>
          </a:p>
          <a:p>
            <a:pPr marL="0" indent="0">
              <a:buNone/>
            </a:pPr>
            <a:r>
              <a:rPr lang="en-GB" sz="1600" dirty="0"/>
              <a:t>Makes subject appear larger and more dominant	</a:t>
            </a:r>
          </a:p>
          <a:p>
            <a:r>
              <a:rPr lang="en-GB" sz="1600" dirty="0"/>
              <a:t>HIGH ANGLE SHOT	</a:t>
            </a:r>
          </a:p>
          <a:p>
            <a:pPr marL="0" indent="0">
              <a:buNone/>
            </a:pPr>
            <a:r>
              <a:rPr lang="en-GB" sz="1600" dirty="0"/>
              <a:t>Makes subject appear smaller and weaker	</a:t>
            </a:r>
          </a:p>
          <a:p>
            <a:r>
              <a:rPr lang="en-GB" sz="1600" dirty="0"/>
              <a:t>WORM’S EYE SHOT	</a:t>
            </a:r>
          </a:p>
          <a:p>
            <a:pPr marL="0" indent="0">
              <a:buNone/>
            </a:pPr>
            <a:r>
              <a:rPr lang="en-GB" sz="1600" dirty="0"/>
              <a:t>Highlights what is happening on the ground	</a:t>
            </a:r>
          </a:p>
          <a:p>
            <a:r>
              <a:rPr lang="en-GB" sz="1600" dirty="0"/>
              <a:t>BIRD’S-EYE SHOT</a:t>
            </a:r>
          </a:p>
          <a:p>
            <a:pPr marL="0" indent="0">
              <a:buNone/>
            </a:pPr>
            <a:r>
              <a:rPr lang="en-GB" sz="1600" dirty="0"/>
              <a:t>Creates a sense of scale and movement, or acts as God’s eye looking down from Heaven	</a:t>
            </a:r>
          </a:p>
          <a:p>
            <a:r>
              <a:rPr lang="en-GB" sz="1600" dirty="0"/>
              <a:t>DUTCH ANGLE SHOT (Tilt)	</a:t>
            </a:r>
          </a:p>
          <a:p>
            <a:pPr marL="0" indent="0">
              <a:buNone/>
            </a:pPr>
            <a:r>
              <a:rPr lang="en-GB" sz="1600" dirty="0"/>
              <a:t>Creates disorientation	</a:t>
            </a:r>
          </a:p>
          <a:p>
            <a:r>
              <a:rPr lang="en-GB" sz="1600" dirty="0"/>
              <a:t>AERIAL SHOT	</a:t>
            </a:r>
          </a:p>
          <a:p>
            <a:pPr marL="0" indent="0">
              <a:buNone/>
            </a:pPr>
            <a:r>
              <a:rPr lang="en-GB" sz="1600" dirty="0"/>
              <a:t>Establishes a large expanse of scenery	</a:t>
            </a:r>
            <a:endParaRPr lang="en-GB" sz="1400" b="1"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2" y="2085478"/>
            <a:ext cx="4241798" cy="2120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5310356" y="4365429"/>
            <a:ext cx="4849644" cy="424197"/>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Image credit: </a:t>
            </a:r>
            <a:r>
              <a:rPr lang="en-GB" i="1" dirty="0"/>
              <a:t>The Dark Knight</a:t>
            </a:r>
            <a:r>
              <a:rPr lang="en-GB" dirty="0"/>
              <a:t>, Christopher Nolan</a:t>
            </a:r>
          </a:p>
        </p:txBody>
      </p:sp>
    </p:spTree>
    <p:extLst>
      <p:ext uri="{BB962C8B-B14F-4D97-AF65-F5344CB8AC3E}">
        <p14:creationId xmlns:p14="http://schemas.microsoft.com/office/powerpoint/2010/main" val="2526160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Camera – </a:t>
            </a:r>
            <a:r>
              <a:rPr lang="en-GB" sz="4800" dirty="0">
                <a:solidFill>
                  <a:srgbClr val="0099CC"/>
                </a:solidFill>
                <a:latin typeface="Avenir Next LT Pro" panose="020B0504020202020204" pitchFamily="34" charset="0"/>
              </a:rPr>
              <a:t>Movement</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547589"/>
            <a:ext cx="9789886" cy="5029200"/>
          </a:xfrm>
          <a:ln>
            <a:noFill/>
          </a:ln>
        </p:spPr>
        <p:txBody>
          <a:bodyPr vert="horz" lIns="91440" tIns="45720" rIns="91440" bIns="45720" rtlCol="0" anchor="ctr">
            <a:noAutofit/>
          </a:bodyPr>
          <a:lstStyle/>
          <a:p>
            <a:endParaRPr lang="en-GB" sz="2000" dirty="0"/>
          </a:p>
          <a:p>
            <a:pPr marL="0" indent="0">
              <a:buNone/>
            </a:pPr>
            <a:r>
              <a:rPr lang="en-GB" sz="1800" b="1" dirty="0"/>
              <a:t>How the camera moves adds to the storytelling. Basic movements can be described as:</a:t>
            </a:r>
          </a:p>
          <a:p>
            <a:r>
              <a:rPr lang="en-GB" sz="1800" dirty="0"/>
              <a:t>STATIC SHOT – still camera	</a:t>
            </a:r>
          </a:p>
          <a:p>
            <a:pPr marL="0" indent="0">
              <a:buNone/>
            </a:pPr>
            <a:r>
              <a:rPr lang="en-GB" sz="1800" dirty="0"/>
              <a:t>Good for comedy as it emphasises performer’s movement	</a:t>
            </a:r>
          </a:p>
          <a:p>
            <a:r>
              <a:rPr lang="en-GB" sz="1800" dirty="0"/>
              <a:t>DOLLY SHOT - camera moves smoothly, mounted on a track (dolly)</a:t>
            </a:r>
          </a:p>
          <a:p>
            <a:pPr marL="0" indent="0">
              <a:buNone/>
            </a:pPr>
            <a:r>
              <a:rPr lang="en-GB" sz="1800" dirty="0"/>
              <a:t>Creates a sense of movement/pace	</a:t>
            </a:r>
          </a:p>
          <a:p>
            <a:r>
              <a:rPr lang="en-GB" sz="1800" dirty="0"/>
              <a:t>ZOOM LENS SHOT - camera stays in one place, using zoom to “move” closer; less of the setting is seen 	</a:t>
            </a:r>
          </a:p>
          <a:p>
            <a:pPr marL="0" indent="0">
              <a:buNone/>
            </a:pPr>
            <a:r>
              <a:rPr lang="en-GB" sz="1800" dirty="0"/>
              <a:t>Can show a character’s shock or surprise	</a:t>
            </a:r>
          </a:p>
          <a:p>
            <a:r>
              <a:rPr lang="en-GB" sz="1800" dirty="0"/>
              <a:t>PAN SHOT - the camera base is in a fixed position but the camera moves around the scene</a:t>
            </a:r>
            <a:r>
              <a:rPr lang="en-GB" sz="1400" dirty="0"/>
              <a:t>	</a:t>
            </a:r>
          </a:p>
          <a:p>
            <a:pPr marL="0" indent="0">
              <a:buNone/>
            </a:pPr>
            <a:r>
              <a:rPr lang="en-GB" sz="1800" dirty="0"/>
              <a:t>Can reveal something or allow the following of an action	</a:t>
            </a:r>
          </a:p>
          <a:p>
            <a:r>
              <a:rPr lang="en-GB" sz="1800" dirty="0"/>
              <a:t>TILT SHOT - as a pan shot, only vertical instead of horizontal	</a:t>
            </a:r>
          </a:p>
          <a:p>
            <a:pPr marL="0" indent="0">
              <a:buNone/>
            </a:pPr>
            <a:r>
              <a:rPr lang="en-GB" sz="1800" dirty="0"/>
              <a:t>Can reveal something or allow the following of an action	</a:t>
            </a:r>
          </a:p>
          <a:p>
            <a:r>
              <a:rPr lang="en-GB" sz="1800" dirty="0"/>
              <a:t>TRACKING SHOT – the camera moves along behind or beside the subject	</a:t>
            </a:r>
          </a:p>
          <a:p>
            <a:pPr marL="0" indent="0">
              <a:buNone/>
            </a:pPr>
            <a:r>
              <a:rPr lang="en-GB" sz="1800" dirty="0"/>
              <a:t>Makes audience feel as if they are following character</a:t>
            </a:r>
            <a:r>
              <a:rPr lang="en-GB" sz="2000" dirty="0"/>
              <a:t>	</a:t>
            </a:r>
            <a:endParaRPr lang="en-GB" dirty="0"/>
          </a:p>
          <a:p>
            <a:pPr marL="0" indent="0">
              <a:buNone/>
            </a:pPr>
            <a:endParaRPr lang="en-GB" sz="1600" b="1"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09025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So</a:t>
            </a:r>
            <a:r>
              <a:rPr lang="en-GB" sz="4800" dirty="0">
                <a:solidFill>
                  <a:srgbClr val="0099CC"/>
                </a:solidFill>
                <a:latin typeface="Avenir Next LT Pro" panose="020B0504020202020204" pitchFamily="34" charset="0"/>
              </a:rPr>
              <a:t>und</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621971"/>
            <a:ext cx="9789886" cy="4929417"/>
          </a:xfrm>
          <a:ln>
            <a:noFill/>
          </a:ln>
        </p:spPr>
        <p:txBody>
          <a:bodyPr vert="horz" lIns="91440" tIns="45720" rIns="91440" bIns="45720" rtlCol="0" anchor="ctr">
            <a:noAutofit/>
          </a:bodyPr>
          <a:lstStyle/>
          <a:p>
            <a:pPr marL="0" indent="0">
              <a:buNone/>
            </a:pPr>
            <a:r>
              <a:rPr lang="en-GB" dirty="0">
                <a:latin typeface="+mj-lt"/>
              </a:rPr>
              <a:t>Film sound is used for many different purposes, including to:</a:t>
            </a:r>
          </a:p>
          <a:p>
            <a:pPr marL="0" indent="0">
              <a:buNone/>
            </a:pPr>
            <a:endParaRPr lang="en-GB" dirty="0">
              <a:latin typeface="+mj-lt"/>
            </a:endParaRPr>
          </a:p>
          <a:p>
            <a:r>
              <a:rPr lang="en-GB" dirty="0">
                <a:latin typeface="+mj-lt"/>
              </a:rPr>
              <a:t>establish time, place, character, genre, tone, mood…</a:t>
            </a:r>
          </a:p>
          <a:p>
            <a:r>
              <a:rPr lang="en-GB" dirty="0">
                <a:latin typeface="+mj-lt"/>
              </a:rPr>
              <a:t>immerse the audience in the film’s “reality”</a:t>
            </a:r>
          </a:p>
          <a:p>
            <a:r>
              <a:rPr lang="en-GB" dirty="0">
                <a:latin typeface="+mj-lt"/>
              </a:rPr>
              <a:t>aid narrative continuity</a:t>
            </a:r>
          </a:p>
          <a:p>
            <a:r>
              <a:rPr lang="en-GB" dirty="0">
                <a:latin typeface="+mj-lt"/>
              </a:rPr>
              <a:t>provoke an emotional response from the viewer</a:t>
            </a:r>
          </a:p>
          <a:p>
            <a:r>
              <a:rPr lang="en-GB" dirty="0">
                <a:latin typeface="+mj-lt"/>
              </a:rPr>
              <a:t>elevate the film beyond the visual or narrative alone, connecting with the viewer on a sensory level</a:t>
            </a:r>
            <a:endParaRPr lang="en-GB" sz="1600" b="1"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97467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So</a:t>
            </a:r>
            <a:r>
              <a:rPr lang="en-GB" sz="4800" dirty="0">
                <a:solidFill>
                  <a:srgbClr val="0099CC"/>
                </a:solidFill>
                <a:latin typeface="Avenir Next LT Pro" panose="020B0504020202020204" pitchFamily="34" charset="0"/>
              </a:rPr>
              <a:t>und</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567543"/>
            <a:ext cx="9789886" cy="4983845"/>
          </a:xfrm>
          <a:ln>
            <a:noFill/>
          </a:ln>
        </p:spPr>
        <p:txBody>
          <a:bodyPr vert="horz" lIns="91440" tIns="45720" rIns="91440" bIns="45720" rtlCol="0" anchor="ctr">
            <a:noAutofit/>
          </a:bodyPr>
          <a:lstStyle/>
          <a:p>
            <a:pPr marL="0" indent="0">
              <a:buNone/>
            </a:pPr>
            <a:r>
              <a:rPr lang="en-GB" sz="2500" dirty="0">
                <a:latin typeface="+mj-lt"/>
              </a:rPr>
              <a:t>There are three areas of sound:</a:t>
            </a:r>
          </a:p>
          <a:p>
            <a:r>
              <a:rPr lang="en-GB" sz="2500" b="1" dirty="0">
                <a:latin typeface="+mj-lt"/>
              </a:rPr>
              <a:t>Dialogue and recorded sound</a:t>
            </a:r>
            <a:r>
              <a:rPr lang="en-GB" sz="2500" dirty="0">
                <a:latin typeface="+mj-lt"/>
              </a:rPr>
              <a:t>: diegetic sound which accompanies the action on screen.</a:t>
            </a:r>
          </a:p>
          <a:p>
            <a:r>
              <a:rPr lang="en-GB" sz="2500" b="1" dirty="0">
                <a:latin typeface="+mj-lt"/>
              </a:rPr>
              <a:t>Sound effects</a:t>
            </a:r>
            <a:r>
              <a:rPr lang="en-GB" sz="2500" dirty="0">
                <a:latin typeface="+mj-lt"/>
              </a:rPr>
              <a:t>: both on and </a:t>
            </a:r>
            <a:r>
              <a:rPr lang="en-GB" sz="2500" dirty="0" err="1">
                <a:latin typeface="+mj-lt"/>
              </a:rPr>
              <a:t>offscreen</a:t>
            </a:r>
            <a:r>
              <a:rPr lang="en-GB" sz="2500" dirty="0">
                <a:latin typeface="+mj-lt"/>
              </a:rPr>
              <a:t>; tend to be diegetic, though they may be artificially created in a Foley studio or exaggerated in post-production.</a:t>
            </a:r>
          </a:p>
          <a:p>
            <a:r>
              <a:rPr lang="en-GB" sz="2500" b="1" dirty="0">
                <a:latin typeface="+mj-lt"/>
              </a:rPr>
              <a:t>Music</a:t>
            </a:r>
            <a:r>
              <a:rPr lang="en-GB" sz="2500" dirty="0">
                <a:latin typeface="+mj-lt"/>
              </a:rPr>
              <a:t>: can be diegetic (e.g. from a car radio) but is more often non-diegetic.</a:t>
            </a:r>
          </a:p>
          <a:p>
            <a:r>
              <a:rPr lang="en-GB" sz="2500" b="1" dirty="0">
                <a:latin typeface="+mj-lt"/>
              </a:rPr>
              <a:t>Diegetic sound:  </a:t>
            </a:r>
            <a:r>
              <a:rPr lang="en-GB" sz="2500" dirty="0">
                <a:latin typeface="+mj-lt"/>
              </a:rPr>
              <a:t>sound motivated by the action in film (i.e. sound the characters </a:t>
            </a:r>
            <a:r>
              <a:rPr lang="en-GB" sz="2500" b="1" dirty="0">
                <a:latin typeface="+mj-lt"/>
              </a:rPr>
              <a:t>can </a:t>
            </a:r>
            <a:r>
              <a:rPr lang="en-GB" sz="2500" dirty="0">
                <a:latin typeface="+mj-lt"/>
              </a:rPr>
              <a:t>hear).</a:t>
            </a:r>
          </a:p>
          <a:p>
            <a:r>
              <a:rPr lang="en-GB" sz="2500" b="1" dirty="0">
                <a:latin typeface="+mj-lt"/>
              </a:rPr>
              <a:t>Non-diegetic sound: </a:t>
            </a:r>
            <a:r>
              <a:rPr lang="en-GB" sz="2500" dirty="0">
                <a:latin typeface="+mj-lt"/>
              </a:rPr>
              <a:t>sound not directly connected to the action on screen (i.e. sound the characters </a:t>
            </a:r>
            <a:r>
              <a:rPr lang="en-GB" sz="2500" b="1" dirty="0">
                <a:latin typeface="+mj-lt"/>
              </a:rPr>
              <a:t>cannot </a:t>
            </a:r>
            <a:r>
              <a:rPr lang="en-GB" sz="2500" dirty="0">
                <a:latin typeface="+mj-lt"/>
              </a:rPr>
              <a:t>hear, typically music which is added on).</a:t>
            </a:r>
            <a:endParaRPr lang="en-GB" sz="2500" b="1"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8169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So</a:t>
            </a:r>
            <a:r>
              <a:rPr lang="en-GB" sz="4800" dirty="0">
                <a:solidFill>
                  <a:srgbClr val="0099CC"/>
                </a:solidFill>
                <a:latin typeface="Avenir Next LT Pro" panose="020B0504020202020204" pitchFamily="34" charset="0"/>
              </a:rPr>
              <a:t>und</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578429"/>
            <a:ext cx="9789887" cy="4972959"/>
          </a:xfrm>
          <a:ln>
            <a:noFill/>
          </a:ln>
        </p:spPr>
        <p:txBody>
          <a:bodyPr vert="horz" lIns="91440" tIns="45720" rIns="91440" bIns="45720" rtlCol="0" anchor="ctr">
            <a:noAutofit/>
          </a:bodyPr>
          <a:lstStyle/>
          <a:p>
            <a:pPr marL="0" indent="0">
              <a:buNone/>
            </a:pPr>
            <a:r>
              <a:rPr lang="en-GB" dirty="0">
                <a:latin typeface="+mj-lt"/>
              </a:rPr>
              <a:t>As sound can be very tricky in online sessions, the following resources can help you with teaching sound in your lessons:</a:t>
            </a:r>
          </a:p>
          <a:p>
            <a:r>
              <a:rPr lang="en-GB" dirty="0">
                <a:latin typeface="+mj-lt"/>
                <a:hlinkClick r:id="rId2"/>
              </a:rPr>
              <a:t>https://www.youtube.com/watch?v=iSkJFs7myn0</a:t>
            </a:r>
            <a:r>
              <a:rPr lang="en-GB" dirty="0">
                <a:latin typeface="+mj-lt"/>
              </a:rPr>
              <a:t> – Shows the importance of music and how it affects the mood, atmosphere and even genre of the piece</a:t>
            </a:r>
          </a:p>
          <a:p>
            <a:r>
              <a:rPr lang="en-GB" dirty="0">
                <a:latin typeface="+mj-lt"/>
                <a:hlinkClick r:id="rId3"/>
              </a:rPr>
              <a:t>https://www.youtube.com/watch?v=UO3N_PRIgX0</a:t>
            </a:r>
            <a:r>
              <a:rPr lang="en-GB" dirty="0">
                <a:latin typeface="+mj-lt"/>
              </a:rPr>
              <a:t> – The Magic of Foley (sound effects) shows how Foley artists create the sound effects in film. This can be a great fun practical activity too!</a:t>
            </a:r>
            <a:endParaRPr lang="en-GB" sz="1600" b="1"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88862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Mise-</a:t>
            </a:r>
            <a:r>
              <a:rPr lang="en-GB" sz="4800" dirty="0" err="1">
                <a:solidFill>
                  <a:schemeClr val="bg1"/>
                </a:solidFill>
                <a:latin typeface="Avenir Next LT Pro" panose="020B0504020202020204" pitchFamily="34" charset="0"/>
              </a:rPr>
              <a:t>en</a:t>
            </a:r>
            <a:r>
              <a:rPr lang="en-GB" sz="4800" dirty="0">
                <a:solidFill>
                  <a:srgbClr val="0099CC"/>
                </a:solidFill>
                <a:latin typeface="Avenir Next LT Pro" panose="020B0504020202020204" pitchFamily="34" charset="0"/>
              </a:rPr>
              <a:t>-</a:t>
            </a:r>
            <a:r>
              <a:rPr lang="en-GB" sz="4800" dirty="0" err="1">
                <a:solidFill>
                  <a:srgbClr val="0099CC"/>
                </a:solidFill>
                <a:latin typeface="Avenir Next LT Pro" panose="020B0504020202020204" pitchFamily="34" charset="0"/>
              </a:rPr>
              <a:t>scène</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3" y="1611086"/>
            <a:ext cx="9789887" cy="4881787"/>
          </a:xfrm>
          <a:ln>
            <a:noFill/>
          </a:ln>
        </p:spPr>
        <p:txBody>
          <a:bodyPr vert="horz" lIns="91440" tIns="45720" rIns="91440" bIns="45720" rtlCol="0" anchor="ctr">
            <a:noAutofit/>
          </a:bodyPr>
          <a:lstStyle/>
          <a:p>
            <a:r>
              <a:rPr lang="en-GB" dirty="0">
                <a:latin typeface="+mj-lt"/>
              </a:rPr>
              <a:t>From the French meaning, literally, “put in the scene”.</a:t>
            </a:r>
          </a:p>
          <a:p>
            <a:r>
              <a:rPr lang="en-GB" dirty="0">
                <a:latin typeface="+mj-lt"/>
              </a:rPr>
              <a:t>This therefore involves everything you see in the frame:</a:t>
            </a:r>
          </a:p>
          <a:p>
            <a:pPr lvl="1"/>
            <a:r>
              <a:rPr lang="en-GB" sz="2800" b="1" dirty="0">
                <a:latin typeface="+mj-lt"/>
              </a:rPr>
              <a:t>colour</a:t>
            </a:r>
            <a:endParaRPr lang="en-GB" sz="2800" dirty="0">
              <a:latin typeface="+mj-lt"/>
            </a:endParaRPr>
          </a:p>
          <a:p>
            <a:pPr lvl="1"/>
            <a:r>
              <a:rPr lang="en-GB" sz="2800" b="1" dirty="0">
                <a:latin typeface="+mj-lt"/>
              </a:rPr>
              <a:t>costume (clothing, hair, make-up, accessories, defining marks…)</a:t>
            </a:r>
            <a:endParaRPr lang="en-GB" sz="2800" dirty="0">
              <a:latin typeface="+mj-lt"/>
            </a:endParaRPr>
          </a:p>
          <a:p>
            <a:pPr lvl="1"/>
            <a:r>
              <a:rPr lang="en-GB" sz="2800" b="1" dirty="0">
                <a:latin typeface="+mj-lt"/>
              </a:rPr>
              <a:t>set (location, style, furniture, props…)</a:t>
            </a:r>
            <a:endParaRPr lang="en-GB" sz="2800" dirty="0">
              <a:latin typeface="+mj-lt"/>
            </a:endParaRPr>
          </a:p>
          <a:p>
            <a:pPr lvl="1"/>
            <a:r>
              <a:rPr lang="en-GB" sz="2800" b="1" dirty="0">
                <a:latin typeface="+mj-lt"/>
              </a:rPr>
              <a:t>lighting</a:t>
            </a:r>
            <a:endParaRPr lang="en-GB" sz="2800" dirty="0">
              <a:latin typeface="+mj-lt"/>
            </a:endParaRPr>
          </a:p>
          <a:p>
            <a:pPr lvl="1"/>
            <a:r>
              <a:rPr lang="en-GB" sz="2800" b="1" dirty="0">
                <a:latin typeface="+mj-lt"/>
              </a:rPr>
              <a:t>actor position</a:t>
            </a:r>
            <a:endParaRPr lang="en-GB" sz="2800" dirty="0">
              <a:latin typeface="+mj-lt"/>
            </a:endParaRPr>
          </a:p>
          <a:p>
            <a:r>
              <a:rPr lang="en-GB" dirty="0">
                <a:latin typeface="+mj-lt"/>
              </a:rPr>
              <a:t>Mise-</a:t>
            </a:r>
            <a:r>
              <a:rPr lang="en-GB" dirty="0" err="1">
                <a:latin typeface="+mj-lt"/>
              </a:rPr>
              <a:t>en</a:t>
            </a:r>
            <a:r>
              <a:rPr lang="en-GB" dirty="0">
                <a:latin typeface="+mj-lt"/>
              </a:rPr>
              <a:t>-</a:t>
            </a:r>
            <a:r>
              <a:rPr lang="en-GB" dirty="0" err="1">
                <a:latin typeface="+mj-lt"/>
              </a:rPr>
              <a:t>scène</a:t>
            </a:r>
            <a:r>
              <a:rPr lang="en-GB" dirty="0">
                <a:latin typeface="+mj-lt"/>
              </a:rPr>
              <a:t> is all about understanding that everything in the frame was deliberately placed there </a:t>
            </a:r>
            <a:r>
              <a:rPr lang="en-GB" b="1" dirty="0">
                <a:latin typeface="+mj-lt"/>
              </a:rPr>
              <a:t>for a specific reason</a:t>
            </a:r>
            <a:r>
              <a:rPr lang="en-GB" dirty="0">
                <a:latin typeface="+mj-lt"/>
              </a:rPr>
              <a:t>.</a:t>
            </a:r>
            <a:r>
              <a:rPr lang="en-GB" dirty="0"/>
              <a:t>	</a:t>
            </a:r>
          </a:p>
          <a:p>
            <a:pPr marL="0" indent="0">
              <a:buNone/>
            </a:pPr>
            <a:endParaRPr lang="en-GB" sz="1600" b="1"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31992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Mise-</a:t>
            </a:r>
            <a:r>
              <a:rPr lang="en-GB" sz="4800" dirty="0" err="1">
                <a:solidFill>
                  <a:schemeClr val="bg1"/>
                </a:solidFill>
                <a:latin typeface="Avenir Next LT Pro" panose="020B0504020202020204" pitchFamily="34" charset="0"/>
              </a:rPr>
              <a:t>en</a:t>
            </a:r>
            <a:r>
              <a:rPr lang="en-GB" sz="4800" dirty="0">
                <a:solidFill>
                  <a:srgbClr val="0099CC"/>
                </a:solidFill>
                <a:latin typeface="Avenir Next LT Pro" panose="020B0504020202020204" pitchFamily="34" charset="0"/>
              </a:rPr>
              <a:t>-</a:t>
            </a:r>
            <a:r>
              <a:rPr lang="en-GB" sz="4800" dirty="0" err="1">
                <a:solidFill>
                  <a:srgbClr val="0099CC"/>
                </a:solidFill>
                <a:latin typeface="Avenir Next LT Pro" panose="020B0504020202020204" pitchFamily="34" charset="0"/>
              </a:rPr>
              <a:t>scène</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573955"/>
            <a:ext cx="9789886" cy="2072760"/>
          </a:xfrm>
          <a:ln>
            <a:noFill/>
          </a:ln>
        </p:spPr>
        <p:txBody>
          <a:bodyPr vert="horz" lIns="91440" tIns="45720" rIns="91440" bIns="45720" rtlCol="0" anchor="ctr">
            <a:noAutofit/>
          </a:bodyPr>
          <a:lstStyle/>
          <a:p>
            <a:pPr marL="0" indent="0">
              <a:buNone/>
            </a:pPr>
            <a:endParaRPr lang="en-GB" dirty="0"/>
          </a:p>
          <a:p>
            <a:pPr lvl="1"/>
            <a:r>
              <a:rPr lang="en-GB" sz="2800" dirty="0">
                <a:latin typeface="+mj-lt"/>
              </a:rPr>
              <a:t>colour</a:t>
            </a:r>
          </a:p>
          <a:p>
            <a:pPr lvl="1"/>
            <a:r>
              <a:rPr lang="en-GB" sz="2800" dirty="0">
                <a:latin typeface="+mj-lt"/>
              </a:rPr>
              <a:t>costume (clothing, hair, make-up, accessories, defining marks…)</a:t>
            </a:r>
          </a:p>
          <a:p>
            <a:pPr lvl="1"/>
            <a:r>
              <a:rPr lang="en-GB" sz="2800" dirty="0">
                <a:latin typeface="+mj-lt"/>
              </a:rPr>
              <a:t>set (location, style, furniture, props…)</a:t>
            </a:r>
          </a:p>
          <a:p>
            <a:pPr lvl="1"/>
            <a:r>
              <a:rPr lang="en-GB" sz="2800" dirty="0">
                <a:latin typeface="+mj-lt"/>
              </a:rPr>
              <a:t>lighting</a:t>
            </a:r>
          </a:p>
          <a:p>
            <a:pPr lvl="1"/>
            <a:r>
              <a:rPr lang="en-GB" sz="2800" dirty="0">
                <a:latin typeface="+mj-lt"/>
              </a:rPr>
              <a:t>actor position</a:t>
            </a:r>
            <a:endParaRPr lang="en-GB" sz="1600"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50" name="Picture 2" descr="Explainer: mise-en-scè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9409" y="4228275"/>
            <a:ext cx="4085094" cy="2297866"/>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6069571" y="6084686"/>
            <a:ext cx="5249334" cy="46428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Image credits: </a:t>
            </a:r>
            <a:r>
              <a:rPr lang="en-GB" i="1" dirty="0"/>
              <a:t>The Grand Budapest Hotel,</a:t>
            </a:r>
            <a:r>
              <a:rPr lang="en-GB" dirty="0"/>
              <a:t> Wes Anderson</a:t>
            </a:r>
          </a:p>
        </p:txBody>
      </p:sp>
      <p:pic>
        <p:nvPicPr>
          <p:cNvPr id="2052" name="Picture 4" descr="What is Mise en Scene? (Definitions and Examp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9571" y="3704320"/>
            <a:ext cx="4085094" cy="2297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0558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Today’s </a:t>
            </a:r>
            <a:r>
              <a:rPr lang="en-GB" sz="4800" dirty="0">
                <a:solidFill>
                  <a:srgbClr val="0099CC"/>
                </a:solidFill>
                <a:latin typeface="Avenir Next LT Pro" panose="020B0504020202020204" pitchFamily="34" charset="0"/>
              </a:rPr>
              <a:t>Schedule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ctr">
            <a:normAutofit/>
          </a:bodyPr>
          <a:lstStyle/>
          <a:p>
            <a:pPr marL="0" indent="0">
              <a:buNone/>
            </a:pPr>
            <a:r>
              <a:rPr lang="en-GB" b="1" dirty="0">
                <a:solidFill>
                  <a:srgbClr val="0099CC"/>
                </a:solidFill>
                <a:effectLst/>
                <a:latin typeface="+mj-lt"/>
                <a:ea typeface="Calibri" panose="020F0502020204030204" pitchFamily="34" charset="0"/>
              </a:rPr>
              <a:t>4.30pm</a:t>
            </a:r>
            <a:r>
              <a:rPr lang="en-GB" dirty="0">
                <a:effectLst/>
                <a:latin typeface="+mj-lt"/>
                <a:ea typeface="Calibri" panose="020F0502020204030204" pitchFamily="34" charset="0"/>
              </a:rPr>
              <a:t>	Arrival and Starter Question</a:t>
            </a:r>
          </a:p>
          <a:p>
            <a:pPr marL="0" indent="0">
              <a:buNone/>
            </a:pPr>
            <a:r>
              <a:rPr lang="en-GB" b="1" dirty="0">
                <a:solidFill>
                  <a:srgbClr val="0099CC"/>
                </a:solidFill>
                <a:effectLst/>
                <a:latin typeface="+mj-lt"/>
                <a:ea typeface="Calibri" panose="020F0502020204030204" pitchFamily="34" charset="0"/>
              </a:rPr>
              <a:t>4.35pm</a:t>
            </a:r>
            <a:r>
              <a:rPr lang="en-GB" dirty="0">
                <a:effectLst/>
                <a:latin typeface="+mj-lt"/>
                <a:ea typeface="Calibri" panose="020F0502020204030204" pitchFamily="34" charset="0"/>
              </a:rPr>
              <a:t>	Gail Robertson: Welcome and </a:t>
            </a:r>
            <a:r>
              <a:rPr lang="en-GB">
                <a:effectLst/>
                <a:latin typeface="+mj-lt"/>
                <a:ea typeface="Calibri" panose="020F0502020204030204" pitchFamily="34" charset="0"/>
              </a:rPr>
              <a:t>Session Outcomes </a:t>
            </a:r>
            <a:endParaRPr lang="en-GB" dirty="0">
              <a:effectLst/>
              <a:latin typeface="+mj-lt"/>
              <a:ea typeface="Calibri" panose="020F0502020204030204" pitchFamily="34" charset="0"/>
            </a:endParaRPr>
          </a:p>
          <a:p>
            <a:pPr marL="0" indent="0">
              <a:buNone/>
            </a:pPr>
            <a:r>
              <a:rPr lang="en-GB" b="1" dirty="0">
                <a:solidFill>
                  <a:srgbClr val="0099CC"/>
                </a:solidFill>
                <a:effectLst/>
                <a:latin typeface="+mj-lt"/>
                <a:ea typeface="Calibri" panose="020F0502020204030204" pitchFamily="34" charset="0"/>
              </a:rPr>
              <a:t>4.40pm	</a:t>
            </a:r>
            <a:r>
              <a:rPr lang="en-GB" dirty="0">
                <a:effectLst/>
                <a:latin typeface="+mj-lt"/>
                <a:ea typeface="Calibri" panose="020F0502020204030204" pitchFamily="34" charset="0"/>
              </a:rPr>
              <a:t>Louise Sedgewick: Critical Screen Activities</a:t>
            </a:r>
          </a:p>
          <a:p>
            <a:pPr marL="0" indent="0">
              <a:buNone/>
            </a:pPr>
            <a:r>
              <a:rPr lang="en-GB" b="1" dirty="0">
                <a:solidFill>
                  <a:srgbClr val="0099CC"/>
                </a:solidFill>
                <a:latin typeface="+mj-lt"/>
                <a:ea typeface="Calibri" panose="020F0502020204030204" pitchFamily="34" charset="0"/>
                <a:cs typeface="Calibri Light"/>
              </a:rPr>
              <a:t>4.55pm</a:t>
            </a:r>
            <a:r>
              <a:rPr lang="en-GB" dirty="0">
                <a:latin typeface="+mj-lt"/>
                <a:ea typeface="Calibri" panose="020F0502020204030204" pitchFamily="34" charset="0"/>
                <a:cs typeface="Calibri Light"/>
              </a:rPr>
              <a:t>	Time to Chat</a:t>
            </a:r>
            <a:endParaRPr lang="en-GB" dirty="0">
              <a:effectLst/>
              <a:latin typeface="+mj-lt"/>
              <a:ea typeface="Calibri" panose="020F0502020204030204" pitchFamily="34" charset="0"/>
              <a:cs typeface="Calibri Light"/>
            </a:endParaRPr>
          </a:p>
          <a:p>
            <a:pPr marL="0" indent="0">
              <a:buNone/>
            </a:pPr>
            <a:r>
              <a:rPr lang="en-GB" b="1" dirty="0">
                <a:solidFill>
                  <a:srgbClr val="0099CC"/>
                </a:solidFill>
                <a:latin typeface="+mj-lt"/>
                <a:ea typeface="Calibri" panose="020F0502020204030204" pitchFamily="34" charset="0"/>
              </a:rPr>
              <a:t>5.10pm	</a:t>
            </a:r>
            <a:r>
              <a:rPr lang="en-GB" dirty="0">
                <a:latin typeface="+mj-lt"/>
                <a:ea typeface="Calibri" panose="020F0502020204030204" pitchFamily="34" charset="0"/>
              </a:rPr>
              <a:t>Thoughts and Questions</a:t>
            </a:r>
            <a:endParaRPr lang="en-GB" dirty="0">
              <a:effectLst/>
              <a:latin typeface="+mj-lt"/>
              <a:ea typeface="Calibri" panose="020F0502020204030204" pitchFamily="34" charset="0"/>
            </a:endParaRPr>
          </a:p>
          <a:p>
            <a:pPr marL="0" indent="0">
              <a:buNone/>
            </a:pPr>
            <a:r>
              <a:rPr lang="en-GB" b="1" dirty="0">
                <a:solidFill>
                  <a:srgbClr val="0099CC"/>
                </a:solidFill>
                <a:latin typeface="+mj-lt"/>
                <a:ea typeface="Calibri" panose="020F0502020204030204" pitchFamily="34" charset="0"/>
                <a:cs typeface="Calibri Light"/>
              </a:rPr>
              <a:t>5.20pm</a:t>
            </a:r>
            <a:r>
              <a:rPr lang="en-GB" dirty="0">
                <a:effectLst/>
                <a:latin typeface="+mj-lt"/>
                <a:ea typeface="Calibri" panose="020F0502020204030204" pitchFamily="34" charset="0"/>
              </a:rPr>
              <a:t>	Evaluation Time</a:t>
            </a:r>
            <a:endParaRPr lang="en-GB" dirty="0"/>
          </a:p>
          <a:p>
            <a:pPr marL="0" indent="0">
              <a:buNone/>
            </a:pPr>
            <a:r>
              <a:rPr lang="en-GB" b="1" dirty="0">
                <a:solidFill>
                  <a:srgbClr val="0099CC"/>
                </a:solidFill>
                <a:effectLst/>
                <a:latin typeface="+mj-lt"/>
                <a:ea typeface="Calibri" panose="020F0502020204030204" pitchFamily="34" charset="0"/>
              </a:rPr>
              <a:t>5.30pm</a:t>
            </a:r>
            <a:r>
              <a:rPr lang="en-GB" dirty="0">
                <a:effectLst/>
                <a:latin typeface="+mj-lt"/>
                <a:ea typeface="Calibri" panose="020F0502020204030204" pitchFamily="34" charset="0"/>
              </a:rPr>
              <a:t>	End</a:t>
            </a: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47742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6"/>
            <a:ext cx="9789886" cy="964142"/>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Edit</a:t>
            </a:r>
            <a:r>
              <a:rPr lang="en-GB" sz="4800" dirty="0">
                <a:solidFill>
                  <a:srgbClr val="0099CC"/>
                </a:solidFill>
                <a:latin typeface="Avenir Next LT Pro" panose="020B0504020202020204" pitchFamily="34" charset="0"/>
              </a:rPr>
              <a:t>ing</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600200"/>
            <a:ext cx="9789886" cy="4951187"/>
          </a:xfrm>
          <a:ln>
            <a:noFill/>
          </a:ln>
        </p:spPr>
        <p:txBody>
          <a:bodyPr vert="horz" lIns="91440" tIns="45720" rIns="91440" bIns="45720" rtlCol="0" anchor="ctr">
            <a:noAutofit/>
          </a:bodyPr>
          <a:lstStyle/>
          <a:p>
            <a:r>
              <a:rPr lang="en-GB" sz="2600" b="1" dirty="0">
                <a:latin typeface="+mj-lt"/>
              </a:rPr>
              <a:t>Editing </a:t>
            </a:r>
            <a:r>
              <a:rPr lang="en-GB" sz="2600" dirty="0">
                <a:latin typeface="+mj-lt"/>
              </a:rPr>
              <a:t>is the process of taking individual </a:t>
            </a:r>
            <a:r>
              <a:rPr lang="en-GB" sz="2600" b="1" dirty="0">
                <a:latin typeface="+mj-lt"/>
              </a:rPr>
              <a:t>shots </a:t>
            </a:r>
            <a:r>
              <a:rPr lang="en-GB" sz="2600" dirty="0">
                <a:latin typeface="+mj-lt"/>
              </a:rPr>
              <a:t>and combining them to form </a:t>
            </a:r>
            <a:r>
              <a:rPr lang="en-GB" sz="2600" b="1" dirty="0">
                <a:latin typeface="+mj-lt"/>
              </a:rPr>
              <a:t>sequences </a:t>
            </a:r>
            <a:r>
              <a:rPr lang="en-GB" sz="2600" dirty="0">
                <a:latin typeface="+mj-lt"/>
              </a:rPr>
              <a:t>that, when joined together, tell a screen story that flows and makes sense. The logic of the shots and the flow of the narrative need to have been planned when writing and storyboarding the film.</a:t>
            </a:r>
          </a:p>
          <a:p>
            <a:r>
              <a:rPr lang="en-GB" sz="2600" dirty="0">
                <a:latin typeface="+mj-lt"/>
              </a:rPr>
              <a:t>Cuts and transitions in films are like written punctuation–they act like full stops, paragraph breaks and chapter breaks, and give </a:t>
            </a:r>
            <a:r>
              <a:rPr lang="en-GB" sz="2600" b="1" dirty="0">
                <a:latin typeface="+mj-lt"/>
              </a:rPr>
              <a:t>structure </a:t>
            </a:r>
            <a:r>
              <a:rPr lang="en-GB" sz="2600" dirty="0">
                <a:latin typeface="+mj-lt"/>
              </a:rPr>
              <a:t>to the screen narrative.</a:t>
            </a:r>
          </a:p>
          <a:p>
            <a:r>
              <a:rPr lang="en-GB" sz="2600" dirty="0">
                <a:latin typeface="+mj-lt"/>
              </a:rPr>
              <a:t>There are different types of cut, which all help to create impact on the audience and add to the storytelling.</a:t>
            </a:r>
          </a:p>
          <a:p>
            <a:r>
              <a:rPr lang="en-GB" sz="2600" dirty="0">
                <a:latin typeface="+mj-lt"/>
              </a:rPr>
              <a:t>Screen Scotland’s resource on camera, sound, mise-</a:t>
            </a:r>
            <a:r>
              <a:rPr lang="en-GB" sz="2600" dirty="0" err="1">
                <a:latin typeface="+mj-lt"/>
              </a:rPr>
              <a:t>en</a:t>
            </a:r>
            <a:r>
              <a:rPr lang="en-GB" sz="2600" dirty="0">
                <a:latin typeface="+mj-lt"/>
              </a:rPr>
              <a:t>-</a:t>
            </a:r>
            <a:r>
              <a:rPr lang="en-GB" sz="2800" dirty="0" err="1">
                <a:latin typeface="+mj-lt"/>
              </a:rPr>
              <a:t>scène</a:t>
            </a:r>
            <a:r>
              <a:rPr lang="en-GB" sz="2600" dirty="0">
                <a:latin typeface="+mj-lt"/>
              </a:rPr>
              <a:t> and editing can be found here: </a:t>
            </a:r>
            <a:r>
              <a:rPr lang="en-GB" sz="2600" dirty="0">
                <a:latin typeface="+mj-lt"/>
                <a:hlinkClick r:id="rId2"/>
              </a:rPr>
              <a:t>https://screeningshorts.org.uk/resources/classroom-resources</a:t>
            </a:r>
            <a:r>
              <a:rPr lang="en-GB" sz="2600" dirty="0">
                <a:latin typeface="+mj-lt"/>
              </a:rPr>
              <a:t> </a:t>
            </a:r>
            <a:endParaRPr lang="en-GB" sz="2600" b="1" dirty="0"/>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46070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Critical Activities:</a:t>
            </a:r>
            <a:r>
              <a:rPr lang="en-GB" sz="4800" dirty="0">
                <a:solidFill>
                  <a:srgbClr val="0099CC"/>
                </a:solidFill>
                <a:latin typeface="Avenir Next LT Pro" panose="020B0504020202020204" pitchFamily="34" charset="0"/>
              </a:rPr>
              <a:t> </a:t>
            </a:r>
            <a:r>
              <a:rPr lang="en-GB" sz="4800" dirty="0">
                <a:solidFill>
                  <a:srgbClr val="0099CC"/>
                </a:solidFill>
                <a:latin typeface="Avenir Next LT Pro" panose="020B0504020202020204" pitchFamily="34" charset="0"/>
                <a:cs typeface="Calibri"/>
              </a:rPr>
              <a:t>M</a:t>
            </a:r>
            <a:r>
              <a:rPr lang="en-GB" sz="4800" dirty="0">
                <a:solidFill>
                  <a:srgbClr val="0099CC"/>
                </a:solidFill>
                <a:latin typeface="Avenir Next LT Pro" panose="020B0504020202020204" pitchFamily="34" charset="0"/>
              </a:rPr>
              <a:t>ise-</a:t>
            </a:r>
            <a:r>
              <a:rPr lang="en-GB" sz="4800" dirty="0" err="1">
                <a:solidFill>
                  <a:srgbClr val="0099CC"/>
                </a:solidFill>
                <a:latin typeface="Avenir Next LT Pro" panose="020B0504020202020204" pitchFamily="34" charset="0"/>
              </a:rPr>
              <a:t>en</a:t>
            </a:r>
            <a:r>
              <a:rPr lang="en-GB" sz="4800" dirty="0">
                <a:solidFill>
                  <a:srgbClr val="0099CC"/>
                </a:solidFill>
                <a:latin typeface="Avenir Next LT Pro" panose="020B0504020202020204" pitchFamily="34" charset="0"/>
              </a:rPr>
              <a:t>-</a:t>
            </a:r>
            <a:r>
              <a:rPr lang="en-GB" sz="4800" dirty="0" err="1">
                <a:solidFill>
                  <a:srgbClr val="0099CC"/>
                </a:solidFill>
                <a:latin typeface="Avenir Next LT Pro" panose="020B0504020202020204" pitchFamily="34" charset="0"/>
              </a:rPr>
              <a:t>scène</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410491" y="1727202"/>
            <a:ext cx="9757713" cy="4841119"/>
          </a:xfrm>
          <a:ln>
            <a:noFill/>
          </a:ln>
        </p:spPr>
        <p:txBody>
          <a:bodyPr vert="horz" lIns="91440" tIns="45720" rIns="91440" bIns="45720" rtlCol="0" anchor="ctr">
            <a:noAutofit/>
          </a:bodyPr>
          <a:lstStyle/>
          <a:p>
            <a:pPr fontAlgn="base"/>
            <a:r>
              <a:rPr lang="en-GB" sz="2000" dirty="0">
                <a:latin typeface="+mj-lt"/>
                <a:cs typeface="Calibri"/>
              </a:rPr>
              <a:t>Annotate a still from a film/TV show with what can be learned about a character’s life from the</a:t>
            </a:r>
            <a:r>
              <a:rPr lang="en-GB" sz="2000" dirty="0">
                <a:solidFill>
                  <a:srgbClr val="222121"/>
                </a:solidFill>
                <a:latin typeface="+mj-lt"/>
              </a:rPr>
              <a:t> </a:t>
            </a:r>
            <a:r>
              <a:rPr lang="en-GB" sz="2000" dirty="0">
                <a:latin typeface="+mj-lt"/>
              </a:rPr>
              <a:t>mise-</a:t>
            </a:r>
            <a:r>
              <a:rPr lang="en-GB" sz="2000" dirty="0" err="1">
                <a:latin typeface="+mj-lt"/>
              </a:rPr>
              <a:t>en</a:t>
            </a:r>
            <a:r>
              <a:rPr lang="en-GB" sz="2000" dirty="0">
                <a:latin typeface="+mj-lt"/>
              </a:rPr>
              <a:t>-</a:t>
            </a:r>
            <a:r>
              <a:rPr lang="en-GB" sz="2000" dirty="0" err="1">
                <a:latin typeface="+mj-lt"/>
              </a:rPr>
              <a:t>scène</a:t>
            </a:r>
            <a:r>
              <a:rPr lang="en-GB" sz="2000" dirty="0">
                <a:latin typeface="+mj-lt"/>
                <a:cs typeface="Calibri"/>
              </a:rPr>
              <a:t> (set, props, colour etc.)</a:t>
            </a:r>
          </a:p>
          <a:p>
            <a:pPr fontAlgn="base"/>
            <a:r>
              <a:rPr lang="en-GB" sz="2000" dirty="0">
                <a:latin typeface="+mj-lt"/>
                <a:cs typeface="Calibri"/>
              </a:rPr>
              <a:t>Research colour psychology and design a costume/set/film poster/advert using colour deliberately.​</a:t>
            </a:r>
          </a:p>
          <a:p>
            <a:pPr fontAlgn="base"/>
            <a:r>
              <a:rPr lang="en-GB" sz="2000" dirty="0">
                <a:latin typeface="+mj-lt"/>
                <a:cs typeface="Calibri"/>
              </a:rPr>
              <a:t>Look at the “costume” you are currently wearing (or a favourite outfit) and outline what it tells people about you.​</a:t>
            </a:r>
          </a:p>
          <a:p>
            <a:pPr fontAlgn="base"/>
            <a:r>
              <a:rPr lang="en-GB" sz="2000" dirty="0">
                <a:latin typeface="+mj-lt"/>
                <a:cs typeface="Calibri"/>
              </a:rPr>
              <a:t>Have a box of typical classroom equipment and dress a desk in two halves: one for a studious pupil, and one for a pupil who hates being in school.​</a:t>
            </a:r>
          </a:p>
          <a:p>
            <a:pPr fontAlgn="base"/>
            <a:r>
              <a:rPr lang="en-GB" sz="2000" dirty="0">
                <a:latin typeface="+mj-lt"/>
                <a:cs typeface="Calibri"/>
              </a:rPr>
              <a:t>Using a box, design and make a model bedroom set for a film/TV character of your choice.  Use labels to explain your choices of décor!​</a:t>
            </a:r>
          </a:p>
          <a:p>
            <a:pPr fontAlgn="base"/>
            <a:r>
              <a:rPr lang="en-GB" sz="2000" dirty="0">
                <a:latin typeface="+mj-lt"/>
                <a:cs typeface="Calibri"/>
              </a:rPr>
              <a:t>Gather different types of lights (torches, lamps, battery-operated candles, coloured plastic film…).  Make bounce boards with cardboard and tinfoil.  Practice different lighting setups.​</a:t>
            </a:r>
          </a:p>
          <a:p>
            <a:pPr fontAlgn="base"/>
            <a:r>
              <a:rPr lang="en-GB" sz="2000" dirty="0">
                <a:latin typeface="+mj-lt"/>
                <a:cs typeface="Calibri"/>
              </a:rPr>
              <a:t>Mime different body language and positioning to convey different emotions/ situations (discomfort, sulking, going into an exam…)​</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39525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a:rPr>
              <a:t>Critical Activities:</a:t>
            </a:r>
            <a:r>
              <a:rPr lang="en-GB" sz="4800" dirty="0">
                <a:solidFill>
                  <a:srgbClr val="0099CC"/>
                </a:solidFill>
                <a:latin typeface="Avenir Next LT Pro"/>
              </a:rPr>
              <a:t> Sound</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410491" y="1727202"/>
            <a:ext cx="9757713" cy="4841119"/>
          </a:xfrm>
          <a:ln>
            <a:noFill/>
          </a:ln>
        </p:spPr>
        <p:txBody>
          <a:bodyPr vert="horz" lIns="91440" tIns="45720" rIns="91440" bIns="45720" rtlCol="0" anchor="ctr">
            <a:noAutofit/>
          </a:bodyPr>
          <a:lstStyle/>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This video from the sound team of ‘The Lord of the Rings’ films gives a fun overview of their work: </a:t>
            </a:r>
            <a:r>
              <a:rPr lang="en-GB" sz="2200" b="0" i="0" u="sng" strike="noStrike" dirty="0">
                <a:solidFill>
                  <a:srgbClr val="0563C1"/>
                </a:solidFill>
                <a:effectLst/>
                <a:latin typeface="Calibri Light" panose="020F0302020204030204" pitchFamily="34" charset="0"/>
                <a:hlinkClick r:id="rId3"/>
              </a:rPr>
              <a:t>The Soundscapes of Middle-Earth | The Lord of the Rings </a:t>
            </a:r>
            <a:r>
              <a:rPr lang="en-GB" sz="2200" b="0" i="0" dirty="0">
                <a:solidFill>
                  <a:srgbClr val="000000"/>
                </a:solidFill>
                <a:effectLst/>
                <a:latin typeface="Calibri Light" panose="020F0302020204030204" pitchFamily="34" charset="0"/>
              </a:rPr>
              <a:t>​</a:t>
            </a:r>
            <a:endParaRPr lang="en-GB" sz="2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Gather a selection of objects that can create sound and let the class explore them.  Think creatively - a blown up hot water bottle squeaked along a table sounds like a car screeching round a corner! </a:t>
            </a:r>
            <a:r>
              <a:rPr lang="en-US" sz="2200" b="0" i="0" dirty="0">
                <a:solidFill>
                  <a:srgbClr val="000000"/>
                </a:solidFill>
                <a:effectLst/>
                <a:latin typeface="Calibri Light" panose="020F0302020204030204" pitchFamily="34" charset="0"/>
              </a:rPr>
              <a:t>​</a:t>
            </a:r>
            <a:endParaRPr lang="en-US" sz="2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Play a short film without sound and get the class to provide the sound effects.</a:t>
            </a:r>
            <a:r>
              <a:rPr lang="en-US" sz="2200" b="0" i="0" dirty="0">
                <a:solidFill>
                  <a:srgbClr val="000000"/>
                </a:solidFill>
                <a:effectLst/>
                <a:latin typeface="Calibri Light" panose="020F0302020204030204" pitchFamily="34" charset="0"/>
              </a:rPr>
              <a:t>​</a:t>
            </a:r>
            <a:endParaRPr lang="en-US" sz="2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Choose a character from a film or TV show then create their ideal playlist.  Give reasons for choices.</a:t>
            </a:r>
            <a:r>
              <a:rPr lang="en-US" sz="2200" b="0" i="0" dirty="0">
                <a:solidFill>
                  <a:srgbClr val="000000"/>
                </a:solidFill>
                <a:effectLst/>
                <a:latin typeface="Calibri Light" panose="020F0302020204030204" pitchFamily="34" charset="0"/>
              </a:rPr>
              <a:t>​</a:t>
            </a:r>
            <a:endParaRPr lang="en-US" sz="2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Choose a moment from a film or TV show that has great emotional impact.  Choose an appropriate song for that moment and play it over the scene.</a:t>
            </a:r>
            <a:r>
              <a:rPr lang="en-US" sz="2200" b="0" i="0" dirty="0">
                <a:solidFill>
                  <a:srgbClr val="000000"/>
                </a:solidFill>
                <a:effectLst/>
                <a:latin typeface="Calibri Light" panose="020F0302020204030204" pitchFamily="34" charset="0"/>
              </a:rPr>
              <a:t>​</a:t>
            </a:r>
            <a:endParaRPr lang="en-US" sz="2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200" b="0" i="0" u="none" strike="noStrike" dirty="0">
                <a:solidFill>
                  <a:srgbClr val="000000"/>
                </a:solidFill>
                <a:effectLst/>
                <a:latin typeface="Calibri Light" panose="020F0302020204030204" pitchFamily="34" charset="0"/>
              </a:rPr>
              <a:t>Film a location then add appropriate ambient sound from an effect library like </a:t>
            </a:r>
            <a:r>
              <a:rPr lang="en-GB" sz="2200" b="0" i="0" u="sng" strike="noStrike" dirty="0">
                <a:solidFill>
                  <a:srgbClr val="0563C1"/>
                </a:solidFill>
                <a:effectLst/>
                <a:latin typeface="Calibri Light" panose="020F0302020204030204" pitchFamily="34" charset="0"/>
                <a:hlinkClick r:id="rId4"/>
              </a:rPr>
              <a:t>Free Sounds Library </a:t>
            </a:r>
            <a:r>
              <a:rPr lang="en-GB" sz="2200" b="0" i="0" u="none" strike="noStrike" dirty="0">
                <a:solidFill>
                  <a:srgbClr val="000000"/>
                </a:solidFill>
                <a:effectLst/>
                <a:latin typeface="Calibri Light" panose="020F0302020204030204" pitchFamily="34" charset="0"/>
              </a:rPr>
              <a:t>.  Then add different effects (e.g. a scream) to see how it changes the mood.</a:t>
            </a:r>
            <a:r>
              <a:rPr lang="en-US" sz="2200" b="0" i="0" dirty="0">
                <a:solidFill>
                  <a:srgbClr val="000000"/>
                </a:solidFill>
                <a:effectLst/>
                <a:latin typeface="Calibri Light" panose="020F0302020204030204" pitchFamily="34" charset="0"/>
              </a:rPr>
              <a:t>​</a:t>
            </a:r>
            <a:endParaRPr lang="en-US" sz="2200" b="0" i="0" dirty="0">
              <a:solidFill>
                <a:srgbClr val="000000"/>
              </a:solidFill>
              <a:effectLst/>
              <a:latin typeface="Arial" panose="020B06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59596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a:rPr>
              <a:t>Critical Activities:</a:t>
            </a:r>
            <a:r>
              <a:rPr lang="en-GB" sz="4800" dirty="0">
                <a:solidFill>
                  <a:srgbClr val="0099CC"/>
                </a:solidFill>
                <a:latin typeface="Avenir Next LT Pro"/>
              </a:rPr>
              <a:t> Camerawork</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410491" y="1727201"/>
            <a:ext cx="9757713" cy="4841119"/>
          </a:xfrm>
          <a:ln>
            <a:noFill/>
          </a:ln>
        </p:spPr>
        <p:txBody>
          <a:bodyPr vert="horz" lIns="91440" tIns="45720" rIns="91440" bIns="45720" rtlCol="0" anchor="ctr">
            <a:normAutofit/>
          </a:bodyPr>
          <a:lstStyle/>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Freeze-frame and focus on particular shots.  By examining such things as the angle, distance and movement of the camera (along with the use of mise-</a:t>
            </a:r>
            <a:r>
              <a:rPr lang="en-GB" sz="2400" b="0" i="0" u="none" strike="noStrike" dirty="0" err="1">
                <a:solidFill>
                  <a:srgbClr val="000000"/>
                </a:solidFill>
                <a:effectLst/>
                <a:latin typeface="Calibri Light" panose="020F0302020204030204" pitchFamily="34" charset="0"/>
              </a:rPr>
              <a:t>en</a:t>
            </a:r>
            <a:r>
              <a:rPr lang="en-GB" sz="2400" b="0" i="0" u="none" strike="noStrike" dirty="0">
                <a:solidFill>
                  <a:srgbClr val="000000"/>
                </a:solidFill>
                <a:effectLst/>
                <a:latin typeface="Calibri Light" panose="020F0302020204030204" pitchFamily="34" charset="0"/>
              </a:rPr>
              <a:t>-</a:t>
            </a:r>
            <a:r>
              <a:rPr lang="en-GB" sz="2400" b="0" i="0" u="none" strike="noStrike" dirty="0" err="1">
                <a:solidFill>
                  <a:srgbClr val="000000"/>
                </a:solidFill>
                <a:effectLst/>
                <a:latin typeface="Calibri Light" panose="020F0302020204030204" pitchFamily="34" charset="0"/>
              </a:rPr>
              <a:t>scène</a:t>
            </a:r>
            <a:r>
              <a:rPr lang="en-GB" sz="2400" b="0" i="0" u="none" strike="noStrike" dirty="0">
                <a:solidFill>
                  <a:srgbClr val="000000"/>
                </a:solidFill>
                <a:effectLst/>
                <a:latin typeface="Calibri Light" panose="020F0302020204030204" pitchFamily="34" charset="0"/>
              </a:rPr>
              <a:t>), you learn how every element of a visual image can carry meaning, and how visual images can be ‘read’ like any other text. </a:t>
            </a:r>
            <a:r>
              <a:rPr lang="en-GB" sz="2400" b="0" i="0" u="sng" strike="noStrike" dirty="0">
                <a:solidFill>
                  <a:srgbClr val="0563C1"/>
                </a:solidFill>
                <a:effectLst/>
                <a:latin typeface="Calibri Light" panose="020F0302020204030204" pitchFamily="34" charset="0"/>
                <a:hlinkClick r:id="rId3"/>
              </a:rPr>
              <a:t>Camera and Editing: Freeze Frame | Screening Shorts</a:t>
            </a:r>
            <a:r>
              <a:rPr lang="en-GB" sz="2400" b="0" i="0" dirty="0">
                <a:solidFill>
                  <a:srgbClr val="000000"/>
                </a:solidFill>
                <a:effectLst/>
                <a:latin typeface="Calibri Light" panose="020F0302020204030204" pitchFamily="34" charset="0"/>
              </a:rPr>
              <a:t>​</a:t>
            </a:r>
            <a:endParaRPr lang="en-GB" sz="2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Choose an exciting extract (opening scenes are good) from a novel or short story and storyboard it, thinking about how to establish character and setting.  Then film it!</a:t>
            </a:r>
            <a:r>
              <a:rPr lang="en-US" sz="2400" b="0" i="0" dirty="0">
                <a:solidFill>
                  <a:srgbClr val="000000"/>
                </a:solidFill>
                <a:effectLst/>
                <a:latin typeface="Calibri Light" panose="020F0302020204030204" pitchFamily="34" charset="0"/>
              </a:rPr>
              <a:t>​</a:t>
            </a:r>
            <a:endParaRPr lang="en-US" sz="2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Make a six-shot silent film using at least four different camera shots.  Titles for easy ideas are ‘The Chase’, ‘The Discovery’ and ‘The Scare’.</a:t>
            </a:r>
            <a:r>
              <a:rPr lang="en-US" sz="2400" b="0" i="0" dirty="0">
                <a:solidFill>
                  <a:srgbClr val="000000"/>
                </a:solidFill>
                <a:effectLst/>
                <a:latin typeface="Calibri Light" panose="020F0302020204030204" pitchFamily="34" charset="0"/>
              </a:rPr>
              <a:t>​</a:t>
            </a:r>
            <a:endParaRPr lang="en-US" sz="2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For an easy ‘no-edit’ approach to making a film, film each shot in sequence and just let each clip play naturally.</a:t>
            </a:r>
            <a:r>
              <a:rPr lang="en-GB" sz="2400" b="0" i="0" dirty="0">
                <a:solidFill>
                  <a:srgbClr val="000000"/>
                </a:solidFill>
                <a:effectLst/>
                <a:latin typeface="Calibri Light" panose="020F0302020204030204" pitchFamily="34" charset="0"/>
              </a:rPr>
              <a:t>​</a:t>
            </a:r>
            <a:endParaRPr lang="en-GB" sz="2400" b="0" i="0" dirty="0">
              <a:solidFill>
                <a:srgbClr val="000000"/>
              </a:solidFill>
              <a:effectLst/>
              <a:latin typeface="Arial" panose="020B06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60920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a:rPr>
              <a:t>Critical Activities:</a:t>
            </a:r>
            <a:r>
              <a:rPr lang="en-GB" sz="4800" dirty="0">
                <a:solidFill>
                  <a:srgbClr val="0099CC"/>
                </a:solidFill>
                <a:latin typeface="Avenir Next LT Pro"/>
              </a:rPr>
              <a:t> Editing</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410491" y="1727202"/>
            <a:ext cx="9757713" cy="4841119"/>
          </a:xfrm>
          <a:ln>
            <a:noFill/>
          </a:ln>
        </p:spPr>
        <p:txBody>
          <a:bodyPr vert="horz" lIns="91440" tIns="45720" rIns="91440" bIns="45720" rtlCol="0" anchor="ctr">
            <a:normAutofit/>
          </a:bodyPr>
          <a:lstStyle/>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Using the pause button, 'transcribe' a short sequence from a film (6-20 shots) by copying each shot off the screen onto a storyboard template. Annotate this with notes on sound and action.  Think about how the shots work together and apart to create an effective sequence.  Questions can be found here: </a:t>
            </a:r>
            <a:r>
              <a:rPr lang="en-GB" sz="2400" b="0" i="0" u="sng" strike="noStrike" dirty="0">
                <a:solidFill>
                  <a:srgbClr val="0563C1"/>
                </a:solidFill>
                <a:effectLst/>
                <a:latin typeface="Calibri Light" panose="020F0302020204030204" pitchFamily="34" charset="0"/>
                <a:hlinkClick r:id="rId3"/>
              </a:rPr>
              <a:t>Camera and Editing: Shots in Sequence | Screening Shorts</a:t>
            </a:r>
            <a:r>
              <a:rPr lang="en-GB" sz="2400" b="0" i="0" dirty="0">
                <a:solidFill>
                  <a:srgbClr val="000000"/>
                </a:solidFill>
                <a:effectLst/>
                <a:latin typeface="Calibri Light" panose="020F0302020204030204" pitchFamily="34" charset="0"/>
              </a:rPr>
              <a:t>​</a:t>
            </a:r>
            <a:endParaRPr lang="en-GB" sz="2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Download a film from Screening Shorts and edit a 20-30 second trailer for it.</a:t>
            </a:r>
            <a:r>
              <a:rPr lang="en-US" sz="2400" b="0" i="0" dirty="0">
                <a:solidFill>
                  <a:srgbClr val="000000"/>
                </a:solidFill>
                <a:effectLst/>
                <a:latin typeface="Calibri Light" panose="020F0302020204030204" pitchFamily="34" charset="0"/>
              </a:rPr>
              <a:t>​</a:t>
            </a:r>
            <a:endParaRPr lang="en-US" sz="2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dirty="0">
                <a:solidFill>
                  <a:srgbClr val="000000"/>
                </a:solidFill>
                <a:effectLst/>
                <a:latin typeface="Calibri Light" panose="020F0302020204030204" pitchFamily="34" charset="0"/>
              </a:rPr>
              <a:t>Download some footage – or simply some still images – from a film that sits firmly in a certain genre (e.g. romance).  Then edit the footage and add captions, sound effects, music, etc. that change the genre.</a:t>
            </a:r>
            <a:endParaRPr lang="en-GB" sz="2400" b="0" i="0" dirty="0">
              <a:solidFill>
                <a:srgbClr val="000000"/>
              </a:solidFill>
              <a:effectLst/>
              <a:latin typeface="Arial" panose="020B06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066358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a:rPr>
              <a:t>Learning the </a:t>
            </a:r>
            <a:r>
              <a:rPr lang="en-GB" sz="4800" dirty="0">
                <a:solidFill>
                  <a:srgbClr val="0099CC"/>
                </a:solidFill>
                <a:latin typeface="Avenir Next LT Pro"/>
              </a:rPr>
              <a:t>Language of Screen</a:t>
            </a:r>
            <a:endParaRPr lang="en-GB" sz="4800" dirty="0">
              <a:solidFill>
                <a:srgbClr val="0099CC"/>
              </a:solidFill>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682AB2C5-6773-D1A8-6B5F-E129008D4344}"/>
              </a:ext>
            </a:extLst>
          </p:cNvPr>
          <p:cNvPicPr>
            <a:picLocks noChangeAspect="1"/>
          </p:cNvPicPr>
          <p:nvPr/>
        </p:nvPicPr>
        <p:blipFill>
          <a:blip r:embed="rId4"/>
          <a:stretch>
            <a:fillRect/>
          </a:stretch>
        </p:blipFill>
        <p:spPr>
          <a:xfrm>
            <a:off x="370114" y="1725373"/>
            <a:ext cx="4601125" cy="22587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a:extLst>
              <a:ext uri="{FF2B5EF4-FFF2-40B4-BE49-F238E27FC236}">
                <a16:creationId xmlns:a16="http://schemas.microsoft.com/office/drawing/2014/main" id="{4EFC8932-FE96-F5C0-F05A-75361CA94E40}"/>
              </a:ext>
            </a:extLst>
          </p:cNvPr>
          <p:cNvPicPr>
            <a:picLocks noChangeAspect="1"/>
          </p:cNvPicPr>
          <p:nvPr/>
        </p:nvPicPr>
        <p:blipFill>
          <a:blip r:embed="rId5"/>
          <a:stretch>
            <a:fillRect/>
          </a:stretch>
        </p:blipFill>
        <p:spPr>
          <a:xfrm>
            <a:off x="370114" y="4276984"/>
            <a:ext cx="4601126" cy="22886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a:extLst>
              <a:ext uri="{FF2B5EF4-FFF2-40B4-BE49-F238E27FC236}">
                <a16:creationId xmlns:a16="http://schemas.microsoft.com/office/drawing/2014/main" id="{416ED728-D793-E71E-8209-0AB59BB685A6}"/>
              </a:ext>
            </a:extLst>
          </p:cNvPr>
          <p:cNvPicPr>
            <a:picLocks noChangeAspect="1"/>
          </p:cNvPicPr>
          <p:nvPr/>
        </p:nvPicPr>
        <p:blipFill>
          <a:blip r:embed="rId6"/>
          <a:stretch>
            <a:fillRect/>
          </a:stretch>
        </p:blipFill>
        <p:spPr>
          <a:xfrm>
            <a:off x="5569034" y="4276984"/>
            <a:ext cx="4601126" cy="22886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12">
            <a:extLst>
              <a:ext uri="{FF2B5EF4-FFF2-40B4-BE49-F238E27FC236}">
                <a16:creationId xmlns:a16="http://schemas.microsoft.com/office/drawing/2014/main" id="{0AC6FB63-95CB-67EE-EA93-6508E713CAE6}"/>
              </a:ext>
            </a:extLst>
          </p:cNvPr>
          <p:cNvPicPr>
            <a:picLocks noChangeAspect="1"/>
          </p:cNvPicPr>
          <p:nvPr/>
        </p:nvPicPr>
        <p:blipFill>
          <a:blip r:embed="rId7"/>
          <a:stretch>
            <a:fillRect/>
          </a:stretch>
        </p:blipFill>
        <p:spPr>
          <a:xfrm>
            <a:off x="5569034" y="1725373"/>
            <a:ext cx="4601125" cy="22587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878228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Time to </a:t>
            </a:r>
            <a:r>
              <a:rPr lang="en-GB" sz="4800" dirty="0">
                <a:solidFill>
                  <a:srgbClr val="0099CC"/>
                </a:solidFill>
                <a:latin typeface="Avenir Next LT Pro" panose="020B0504020202020204" pitchFamily="34" charset="0"/>
              </a:rPr>
              <a:t>Chat</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ontent Placeholder 2">
            <a:extLst>
              <a:ext uri="{FF2B5EF4-FFF2-40B4-BE49-F238E27FC236}">
                <a16:creationId xmlns:a16="http://schemas.microsoft.com/office/drawing/2014/main" id="{F3BFFC9A-2E70-9A09-2217-92FEACDC373A}"/>
              </a:ext>
            </a:extLst>
          </p:cNvPr>
          <p:cNvSpPr>
            <a:spLocks noGrp="1"/>
          </p:cNvSpPr>
          <p:nvPr>
            <p:ph idx="1"/>
          </p:nvPr>
        </p:nvSpPr>
        <p:spPr>
          <a:xfrm>
            <a:off x="293914" y="1643743"/>
            <a:ext cx="6465342" cy="4849131"/>
          </a:xfrm>
          <a:ln>
            <a:noFill/>
          </a:ln>
        </p:spPr>
        <p:txBody>
          <a:bodyPr vert="horz" lIns="91440" tIns="45720" rIns="91440" bIns="45720" rtlCol="0" anchor="ctr">
            <a:normAutofit/>
          </a:bodyPr>
          <a:lstStyle/>
          <a:p>
            <a:pPr marL="0" indent="0">
              <a:lnSpc>
                <a:spcPct val="107000"/>
              </a:lnSpc>
              <a:spcAft>
                <a:spcPts val="800"/>
              </a:spcAft>
              <a:buNone/>
            </a:pPr>
            <a:r>
              <a:rPr lang="en-GB" b="1" dirty="0">
                <a:solidFill>
                  <a:srgbClr val="0099CC"/>
                </a:solidFill>
                <a:latin typeface="+mj-lt"/>
                <a:ea typeface="Calibri" panose="020F0502020204030204" pitchFamily="34" charset="0"/>
                <a:cs typeface="Times New Roman" panose="02020603050405020304" pitchFamily="18" charset="0"/>
              </a:rPr>
              <a:t>DISCUSS</a:t>
            </a:r>
          </a:p>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In what ways do the critical screen activities you’ve learned about connect with other areas of learning?</a:t>
            </a:r>
          </a:p>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Which areas of critical learning with screen do you think might be challenging?</a:t>
            </a:r>
          </a:p>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How could these challenges be overcome?</a:t>
            </a:r>
          </a:p>
        </p:txBody>
      </p:sp>
      <p:pic>
        <p:nvPicPr>
          <p:cNvPr id="1026" name="Picture 2" descr="See the source image">
            <a:extLst>
              <a:ext uri="{FF2B5EF4-FFF2-40B4-BE49-F238E27FC236}">
                <a16:creationId xmlns:a16="http://schemas.microsoft.com/office/drawing/2014/main" id="{C369EEDC-165A-31DF-5778-5AEDA60DA59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53897" y="2375142"/>
            <a:ext cx="3116263" cy="3055437"/>
          </a:xfrm>
          <a:prstGeom prst="rect">
            <a:avLst/>
          </a:prstGeom>
          <a:noFill/>
          <a:ln w="762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266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Thoughts and </a:t>
            </a:r>
            <a:r>
              <a:rPr lang="en-GB" sz="4800" dirty="0">
                <a:solidFill>
                  <a:srgbClr val="0099CC"/>
                </a:solidFill>
                <a:latin typeface="Avenir Next LT Pro" panose="020B0504020202020204" pitchFamily="34" charset="0"/>
              </a:rPr>
              <a:t>Questions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C1BAFFC4-2BB3-44B5-A9C0-F2DBB809A5ED}"/>
              </a:ext>
            </a:extLst>
          </p:cNvPr>
          <p:cNvPicPr>
            <a:picLocks noChangeAspect="1"/>
          </p:cNvPicPr>
          <p:nvPr/>
        </p:nvPicPr>
        <p:blipFill>
          <a:blip r:embed="rId3"/>
          <a:stretch>
            <a:fillRect/>
          </a:stretch>
        </p:blipFill>
        <p:spPr>
          <a:xfrm>
            <a:off x="380999" y="1774371"/>
            <a:ext cx="9789159" cy="4718504"/>
          </a:xfrm>
          <a:prstGeom prst="rect">
            <a:avLst/>
          </a:prstGeom>
          <a:ln w="76200">
            <a:solidFill>
              <a:srgbClr val="0099CC"/>
            </a:solidFill>
          </a:ln>
        </p:spPr>
      </p:pic>
      <p:sp>
        <p:nvSpPr>
          <p:cNvPr id="10" name="TextBox 9">
            <a:extLst>
              <a:ext uri="{FF2B5EF4-FFF2-40B4-BE49-F238E27FC236}">
                <a16:creationId xmlns:a16="http://schemas.microsoft.com/office/drawing/2014/main" id="{A673A612-C7AC-427D-9DD1-3DACEC1C8444}"/>
              </a:ext>
            </a:extLst>
          </p:cNvPr>
          <p:cNvSpPr txBox="1"/>
          <p:nvPr/>
        </p:nvSpPr>
        <p:spPr>
          <a:xfrm>
            <a:off x="3069772" y="3244334"/>
            <a:ext cx="6139542" cy="369332"/>
          </a:xfrm>
          <a:prstGeom prst="rect">
            <a:avLst/>
          </a:prstGeom>
          <a:noFill/>
        </p:spPr>
        <p:txBody>
          <a:bodyPr wrap="square">
            <a:spAutoFit/>
          </a:bodyPr>
          <a:lstStyle/>
          <a:p>
            <a:r>
              <a:rPr lang="en-GB" b="0" i="0" dirty="0">
                <a:solidFill>
                  <a:srgbClr val="000000"/>
                </a:solidFill>
                <a:effectLst/>
                <a:latin typeface="Times New Roman" panose="02020603050405020304" pitchFamily="18" charset="0"/>
              </a:rPr>
              <a:t> </a:t>
            </a:r>
            <a:endParaRPr lang="en-GB" dirty="0"/>
          </a:p>
        </p:txBody>
      </p:sp>
    </p:spTree>
    <p:extLst>
      <p:ext uri="{BB962C8B-B14F-4D97-AF65-F5344CB8AC3E}">
        <p14:creationId xmlns:p14="http://schemas.microsoft.com/office/powerpoint/2010/main" val="1209315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Evaluation</a:t>
            </a:r>
            <a:r>
              <a:rPr lang="en-GB" sz="4800" dirty="0">
                <a:solidFill>
                  <a:srgbClr val="0099CC"/>
                </a:solidFill>
                <a:latin typeface="Avenir Next LT Pro" panose="020B0504020202020204" pitchFamily="34" charset="0"/>
              </a:rPr>
              <a:t> Time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3102429"/>
            <a:ext cx="6400075" cy="3390445"/>
          </a:xfrm>
          <a:ln>
            <a:noFill/>
          </a:ln>
        </p:spPr>
        <p:txBody>
          <a:bodyPr vert="horz" lIns="91440" tIns="45720" rIns="91440" bIns="45720" rtlCol="0" anchor="ctr">
            <a:noAutofit/>
          </a:bodyPr>
          <a:lstStyle/>
          <a:p>
            <a:pPr marL="0" indent="0">
              <a:buNone/>
            </a:pPr>
            <a:r>
              <a:rPr lang="en-GB" sz="2800" b="0" i="0" u="none" strike="noStrike" dirty="0">
                <a:solidFill>
                  <a:srgbClr val="000000"/>
                </a:solidFill>
                <a:effectLst/>
                <a:latin typeface="+mj-lt"/>
              </a:rPr>
              <a:t>Please take this time to think about </a:t>
            </a:r>
            <a:r>
              <a:rPr lang="en-GB" sz="2800" b="1" i="0" u="none" strike="noStrike" dirty="0">
                <a:solidFill>
                  <a:srgbClr val="0099CC"/>
                </a:solidFill>
                <a:effectLst/>
                <a:latin typeface="+mj-lt"/>
              </a:rPr>
              <a:t>what you’ve gained from today’s session </a:t>
            </a:r>
            <a:r>
              <a:rPr lang="en-GB" sz="2800" b="0" i="0" u="none" strike="noStrike" dirty="0">
                <a:solidFill>
                  <a:srgbClr val="000000"/>
                </a:solidFill>
                <a:effectLst/>
                <a:latin typeface="+mj-lt"/>
              </a:rPr>
              <a:t>and </a:t>
            </a:r>
            <a:r>
              <a:rPr lang="en-GB" b="1" dirty="0">
                <a:solidFill>
                  <a:srgbClr val="0099CC"/>
                </a:solidFill>
                <a:latin typeface="+mj-lt"/>
              </a:rPr>
              <a:t>what questions you still have</a:t>
            </a:r>
            <a:r>
              <a:rPr lang="en-GB" dirty="0">
                <a:solidFill>
                  <a:srgbClr val="000000"/>
                </a:solidFill>
                <a:latin typeface="+mj-lt"/>
              </a:rPr>
              <a:t>.  </a:t>
            </a:r>
          </a:p>
          <a:p>
            <a:pPr marL="0" indent="0">
              <a:buNone/>
            </a:pPr>
            <a:endParaRPr lang="en-GB" sz="800" dirty="0">
              <a:solidFill>
                <a:srgbClr val="000000"/>
              </a:solidFill>
              <a:latin typeface="+mj-lt"/>
            </a:endParaRPr>
          </a:p>
          <a:p>
            <a:pPr marL="0" indent="0">
              <a:buNone/>
            </a:pPr>
            <a:r>
              <a:rPr lang="en-GB" dirty="0">
                <a:solidFill>
                  <a:srgbClr val="000000"/>
                </a:solidFill>
                <a:latin typeface="+mj-lt"/>
              </a:rPr>
              <a:t>Pop your comments and questions</a:t>
            </a:r>
            <a:r>
              <a:rPr lang="en-GB" sz="2800" b="0" i="0" u="none" strike="noStrike" dirty="0">
                <a:solidFill>
                  <a:srgbClr val="000000"/>
                </a:solidFill>
                <a:effectLst/>
                <a:latin typeface="+mj-lt"/>
              </a:rPr>
              <a:t> in the meeting chat or feel free to send us your comments via: </a:t>
            </a:r>
            <a:r>
              <a:rPr lang="en-GB" dirty="0">
                <a:solidFill>
                  <a:srgbClr val="0099CC"/>
                </a:solidFill>
                <a:latin typeface="+mj-lt"/>
                <a:hlinkClick r:id="rId2">
                  <a:extLst>
                    <a:ext uri="{A12FA001-AC4F-418D-AE19-62706E023703}">
                      <ahyp:hlinkClr xmlns:ahyp="http://schemas.microsoft.com/office/drawing/2018/hyperlinkcolor" val="tx"/>
                    </a:ext>
                  </a:extLst>
                </a:hlinkClick>
              </a:rPr>
              <a:t>Gail.Robertson@creativescotland.com</a:t>
            </a:r>
            <a:endParaRPr lang="en-GB" sz="800" b="0" i="0" dirty="0">
              <a:solidFill>
                <a:srgbClr val="0099CC"/>
              </a:solidFill>
              <a:effectLst/>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30" name="Picture 6" descr="See the source image">
            <a:extLst>
              <a:ext uri="{FF2B5EF4-FFF2-40B4-BE49-F238E27FC236}">
                <a16:creationId xmlns:a16="http://schemas.microsoft.com/office/drawing/2014/main" id="{E8997505-5081-3131-52E4-D7EB0D2A58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811059"/>
            <a:ext cx="3159760" cy="1973183"/>
          </a:xfrm>
          <a:prstGeom prst="rect">
            <a:avLst/>
          </a:prstGeom>
          <a:noFill/>
          <a:ln w="76200">
            <a:solidFill>
              <a:srgbClr val="0099CC"/>
            </a:solidFill>
          </a:ln>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62543F65-B1D9-CEB4-B1AC-A79DE0697381}"/>
              </a:ext>
            </a:extLst>
          </p:cNvPr>
          <p:cNvSpPr txBox="1">
            <a:spLocks/>
          </p:cNvSpPr>
          <p:nvPr/>
        </p:nvSpPr>
        <p:spPr>
          <a:xfrm>
            <a:off x="315686" y="1727199"/>
            <a:ext cx="9854474" cy="1227939"/>
          </a:xfrm>
          <a:prstGeom prst="rect">
            <a:avLst/>
          </a:prstGeom>
          <a:ln>
            <a:no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solidFill>
                  <a:srgbClr val="000000"/>
                </a:solidFill>
                <a:latin typeface="+mj-lt"/>
              </a:rPr>
              <a:t>The Screen Education Team want our Screen Sessions – and everything we do – to be led by those on the ground, so your feedback is really important to us.</a:t>
            </a:r>
            <a:endParaRPr lang="en-GB" sz="800" dirty="0">
              <a:solidFill>
                <a:srgbClr val="000000"/>
              </a:solidFill>
              <a:latin typeface="+mj-lt"/>
            </a:endParaRPr>
          </a:p>
        </p:txBody>
      </p:sp>
    </p:spTree>
    <p:extLst>
      <p:ext uri="{BB962C8B-B14F-4D97-AF65-F5344CB8AC3E}">
        <p14:creationId xmlns:p14="http://schemas.microsoft.com/office/powerpoint/2010/main" val="2115200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Coming Up:</a:t>
            </a:r>
            <a:r>
              <a:rPr lang="en-GB" sz="4800" dirty="0">
                <a:solidFill>
                  <a:srgbClr val="0099CC"/>
                </a:solidFill>
                <a:latin typeface="Avenir Next LT Pro" panose="020B0504020202020204" pitchFamily="34" charset="0"/>
              </a:rPr>
              <a:t> Screen Sessions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oAutofit/>
          </a:bodyPr>
          <a:lstStyle/>
          <a:p>
            <a:pPr marL="0" indent="0" algn="ctr">
              <a:buNone/>
            </a:pPr>
            <a:r>
              <a:rPr lang="en-GB" sz="3200" dirty="0">
                <a:latin typeface="+mj-lt"/>
              </a:rPr>
              <a:t>Next month’s Screen Session is:</a:t>
            </a:r>
          </a:p>
          <a:p>
            <a:pPr marL="0" indent="0" algn="ctr">
              <a:buNone/>
            </a:pPr>
            <a:r>
              <a:rPr lang="en-GB" sz="4800" dirty="0">
                <a:solidFill>
                  <a:srgbClr val="0099CC"/>
                </a:solidFill>
                <a:latin typeface="+mj-lt"/>
              </a:rPr>
              <a:t>3Cs OF SCREEN EDUCATION:  CULTURAL ACTIVITIES</a:t>
            </a:r>
          </a:p>
          <a:p>
            <a:pPr marL="0" indent="0" algn="ctr">
              <a:buNone/>
            </a:pPr>
            <a:r>
              <a:rPr lang="en-GB" sz="3000" dirty="0">
                <a:latin typeface="+mj-lt"/>
              </a:rPr>
              <a:t> </a:t>
            </a:r>
          </a:p>
          <a:p>
            <a:pPr marL="0" indent="0" algn="ctr">
              <a:buNone/>
            </a:pPr>
            <a:r>
              <a:rPr lang="en-GB" sz="3000" dirty="0">
                <a:latin typeface="+mj-lt"/>
              </a:rPr>
              <a:t>You will find the booking link, alongside the full 2022/23 schedule and recordings of all our previous sessions here: </a:t>
            </a:r>
            <a:r>
              <a:rPr lang="en-GB" sz="3000" dirty="0">
                <a:solidFill>
                  <a:srgbClr val="0099CC"/>
                </a:solidFill>
                <a:latin typeface="+mj-lt"/>
                <a:hlinkClick r:id="rId2">
                  <a:extLst>
                    <a:ext uri="{A12FA001-AC4F-418D-AE19-62706E023703}">
                      <ahyp:hlinkClr xmlns:ahyp="http://schemas.microsoft.com/office/drawing/2018/hyperlinkcolor" val="tx"/>
                    </a:ext>
                  </a:extLst>
                </a:hlinkClick>
              </a:rPr>
              <a:t>Teacher CLPL Sessions | Screen Scotland</a:t>
            </a:r>
            <a:endParaRPr lang="en-GB" sz="3000" dirty="0">
              <a:solidFill>
                <a:srgbClr val="0099CC"/>
              </a:solidFill>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64504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Screen Scotland: </a:t>
            </a:r>
            <a:r>
              <a:rPr lang="en-GB" sz="4800" dirty="0">
                <a:solidFill>
                  <a:srgbClr val="0099CC"/>
                </a:solidFill>
                <a:latin typeface="Avenir Next LT Pro" panose="020B0504020202020204" pitchFamily="34" charset="0"/>
              </a:rPr>
              <a:t>Our Aim</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t">
            <a:normAutofit/>
          </a:bodyPr>
          <a:lstStyle/>
          <a:p>
            <a:pPr marL="0" indent="0" algn="ctr">
              <a:buNone/>
            </a:pPr>
            <a:r>
              <a:rPr lang="en-GB" sz="3200" b="1" dirty="0">
                <a:solidFill>
                  <a:srgbClr val="0099CC"/>
                </a:solidFill>
                <a:effectLst/>
                <a:latin typeface="+mj-lt"/>
                <a:ea typeface="Calibri" panose="020F0502020204030204" pitchFamily="34" charset="0"/>
                <a:cs typeface="Times New Roman" panose="02020603050405020304" pitchFamily="18" charset="0"/>
              </a:rPr>
              <a:t>SCREEN EDUCATION FOR ALL:</a:t>
            </a:r>
          </a:p>
          <a:p>
            <a:pPr marL="0" indent="0" algn="ctr">
              <a:buNone/>
            </a:pPr>
            <a:r>
              <a:rPr lang="en-GB" sz="2400" dirty="0">
                <a:effectLst/>
                <a:latin typeface="+mj-lt"/>
                <a:ea typeface="Calibri" panose="020F0502020204030204" pitchFamily="34" charset="0"/>
                <a:cs typeface="Times New Roman" panose="02020603050405020304" pitchFamily="18" charset="0"/>
              </a:rPr>
              <a:t>The enrichment of the human experience and recognition of the purpose and value of screen as an art form.</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LEARNING:</a:t>
            </a:r>
          </a:p>
          <a:p>
            <a:pPr marL="0" indent="0" algn="ctr">
              <a:buNone/>
            </a:pPr>
            <a:r>
              <a:rPr lang="en-GB" sz="2400" dirty="0">
                <a:effectLst/>
                <a:latin typeface="+mj-lt"/>
                <a:ea typeface="Calibri" panose="020F0502020204030204" pitchFamily="34" charset="0"/>
                <a:cs typeface="Times New Roman" panose="02020603050405020304" pitchFamily="18" charset="0"/>
              </a:rPr>
              <a:t>Enriching and expanding the experience of education; developing specific and transferrable skills.</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LIFE: </a:t>
            </a:r>
          </a:p>
          <a:p>
            <a:pPr marL="0" indent="0" algn="ctr">
              <a:buNone/>
            </a:pPr>
            <a:r>
              <a:rPr lang="en-GB" sz="2400" dirty="0">
                <a:effectLst/>
                <a:latin typeface="+mj-lt"/>
                <a:ea typeface="Calibri" panose="020F0502020204030204" pitchFamily="34" charset="0"/>
                <a:cs typeface="Times New Roman" panose="02020603050405020304" pitchFamily="18" charset="0"/>
              </a:rPr>
              <a:t>A 21</a:t>
            </a:r>
            <a:r>
              <a:rPr lang="en-GB" sz="2400" baseline="30000" dirty="0">
                <a:effectLst/>
                <a:latin typeface="+mj-lt"/>
                <a:ea typeface="Calibri" panose="020F0502020204030204" pitchFamily="34" charset="0"/>
                <a:cs typeface="Times New Roman" panose="02020603050405020304" pitchFamily="18" charset="0"/>
              </a:rPr>
              <a:t>st</a:t>
            </a:r>
            <a:r>
              <a:rPr lang="en-GB" sz="2400" dirty="0">
                <a:effectLst/>
                <a:latin typeface="+mj-lt"/>
                <a:ea typeface="Calibri" panose="020F0502020204030204" pitchFamily="34" charset="0"/>
                <a:cs typeface="Times New Roman" panose="02020603050405020304" pitchFamily="18" charset="0"/>
              </a:rPr>
              <a:t> century approach to making sense of the world and our place in it.</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WORK:</a:t>
            </a:r>
          </a:p>
          <a:p>
            <a:pPr marL="0" indent="0" algn="ctr">
              <a:buNone/>
            </a:pPr>
            <a:r>
              <a:rPr lang="en-GB" sz="2400" dirty="0">
                <a:effectLst/>
                <a:latin typeface="+mj-lt"/>
                <a:ea typeface="Calibri" panose="020F0502020204030204" pitchFamily="34" charset="0"/>
                <a:cs typeface="Times New Roman" panose="02020603050405020304" pitchFamily="18" charset="0"/>
              </a:rPr>
              <a:t>Education and training seamlessly link to develop capacities for work related to the screen industries. </a:t>
            </a:r>
          </a:p>
          <a:p>
            <a:pPr marL="0" indent="0" algn="ctr" rtl="0" fontAlgn="base">
              <a:buNone/>
            </a:pP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24993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What </a:t>
            </a:r>
            <a:r>
              <a:rPr lang="en-GB" sz="4800" dirty="0">
                <a:solidFill>
                  <a:srgbClr val="0099CC"/>
                </a:solidFill>
                <a:latin typeface="Avenir Next LT Pro" panose="020B0504020202020204" pitchFamily="34" charset="0"/>
              </a:rPr>
              <a:t>next?</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chorCtr="0">
            <a:noAutofit/>
          </a:bodyPr>
          <a:lstStyle/>
          <a:p>
            <a:r>
              <a:rPr lang="en-GB" sz="2500" dirty="0">
                <a:latin typeface="+mj-lt"/>
                <a:cs typeface="Calibri Light"/>
              </a:rPr>
              <a:t>Visit our website </a:t>
            </a:r>
            <a:r>
              <a:rPr lang="en-GB" sz="2500" dirty="0">
                <a:solidFill>
                  <a:srgbClr val="0099CC"/>
                </a:solidFill>
                <a:latin typeface="+mj-lt"/>
                <a:hlinkClick r:id="rId2">
                  <a:extLst>
                    <a:ext uri="{A12FA001-AC4F-418D-AE19-62706E023703}">
                      <ahyp:hlinkClr xmlns:ahyp="http://schemas.microsoft.com/office/drawing/2018/hyperlinkcolor" val="tx"/>
                    </a:ext>
                  </a:extLst>
                </a:hlinkClick>
              </a:rPr>
              <a:t>Screening Shorts</a:t>
            </a:r>
            <a:r>
              <a:rPr lang="en-GB" sz="2500" dirty="0">
                <a:solidFill>
                  <a:srgbClr val="0099CC"/>
                </a:solidFill>
                <a:latin typeface="+mj-lt"/>
              </a:rPr>
              <a:t>,</a:t>
            </a:r>
            <a:r>
              <a:rPr lang="en-GB" sz="2500" dirty="0">
                <a:latin typeface="+mj-lt"/>
                <a:cs typeface="Calibri Light"/>
              </a:rPr>
              <a:t> with nearly 100 short films alongside teaching guides, activities and resources. </a:t>
            </a:r>
            <a:endParaRPr lang="en-GB" sz="2500" dirty="0">
              <a:solidFill>
                <a:srgbClr val="0099CC"/>
              </a:solidFill>
              <a:latin typeface="+mj-lt"/>
              <a:cs typeface="Calibri Light"/>
            </a:endParaRPr>
          </a:p>
          <a:p>
            <a:r>
              <a:rPr lang="en-GB" sz="2500" dirty="0">
                <a:latin typeface="+mj-lt"/>
              </a:rPr>
              <a:t>Join our network for updates on</a:t>
            </a:r>
            <a:r>
              <a:rPr lang="en-GB" sz="2500" dirty="0">
                <a:latin typeface="+mj-lt"/>
                <a:cs typeface="Calibri Light" panose="020F0302020204030204"/>
              </a:rPr>
              <a:t> events/opportunities and to chat to other educators: </a:t>
            </a:r>
            <a:r>
              <a:rPr lang="en-GB" sz="2500" dirty="0">
                <a:solidFill>
                  <a:srgbClr val="0099CC"/>
                </a:solidFill>
                <a:latin typeface="+mj-lt"/>
                <a:hlinkClick r:id="rId3">
                  <a:extLst>
                    <a:ext uri="{A12FA001-AC4F-418D-AE19-62706E023703}">
                      <ahyp:hlinkClr xmlns:ahyp="http://schemas.microsoft.com/office/drawing/2018/hyperlinkcolor" val="tx"/>
                    </a:ext>
                  </a:extLst>
                </a:hlinkClick>
              </a:rPr>
              <a:t>Screen Scotland: Screen Education | Microsoft Teams</a:t>
            </a:r>
            <a:endParaRPr lang="en-GB" sz="2500" dirty="0">
              <a:solidFill>
                <a:srgbClr val="0099CC"/>
              </a:solidFill>
              <a:latin typeface="+mj-lt"/>
            </a:endParaRPr>
          </a:p>
          <a:p>
            <a:r>
              <a:rPr lang="en-GB" sz="2500" dirty="0">
                <a:latin typeface="+mj-lt"/>
                <a:cs typeface="Calibri"/>
              </a:rPr>
              <a:t>Consider applying to our </a:t>
            </a:r>
            <a:r>
              <a:rPr lang="en-GB" sz="2500" dirty="0">
                <a:solidFill>
                  <a:srgbClr val="0099CC"/>
                </a:solidFill>
                <a:latin typeface="+mj-lt"/>
                <a:hlinkClick r:id="rId4">
                  <a:extLst>
                    <a:ext uri="{A12FA001-AC4F-418D-AE19-62706E023703}">
                      <ahyp:hlinkClr xmlns:ahyp="http://schemas.microsoft.com/office/drawing/2018/hyperlinkcolor" val="tx"/>
                    </a:ext>
                  </a:extLst>
                </a:hlinkClick>
              </a:rPr>
              <a:t>Screen Education Fund</a:t>
            </a:r>
            <a:r>
              <a:rPr lang="en-GB" sz="2500" dirty="0">
                <a:latin typeface="+mj-lt"/>
                <a:ea typeface="+mn-lt"/>
                <a:cs typeface="+mn-lt"/>
              </a:rPr>
              <a:t>: you can ask for up to £35,000 to pilot a screen education project.  </a:t>
            </a:r>
          </a:p>
          <a:p>
            <a:r>
              <a:rPr lang="en-GB" sz="2500" dirty="0">
                <a:latin typeface="+mj-lt"/>
              </a:rPr>
              <a:t>Learn more about Screen Scotland’s Education work: </a:t>
            </a:r>
            <a:r>
              <a:rPr lang="en-GB" sz="2500" dirty="0">
                <a:solidFill>
                  <a:srgbClr val="0099CC"/>
                </a:solidFill>
                <a:latin typeface="+mj-lt"/>
                <a:hlinkClick r:id="rId5">
                  <a:extLst>
                    <a:ext uri="{A12FA001-AC4F-418D-AE19-62706E023703}">
                      <ahyp:hlinkClr xmlns:ahyp="http://schemas.microsoft.com/office/drawing/2018/hyperlinkcolor" val="tx"/>
                    </a:ext>
                  </a:extLst>
                </a:hlinkClick>
              </a:rPr>
              <a:t>Screen Education | Screen Scotland Website</a:t>
            </a:r>
            <a:endParaRPr lang="en-GB" sz="2500" dirty="0">
              <a:solidFill>
                <a:srgbClr val="0099CC"/>
              </a:solidFill>
              <a:latin typeface="+mj-lt"/>
            </a:endParaRPr>
          </a:p>
          <a:p>
            <a:r>
              <a:rPr lang="en-GB" sz="2500" dirty="0">
                <a:latin typeface="+mj-lt"/>
              </a:rPr>
              <a:t>Contact the Screen Education Team directly: </a:t>
            </a:r>
            <a:endParaRPr lang="en-GB" sz="2500" dirty="0">
              <a:latin typeface="+mj-lt"/>
              <a:ea typeface="+mn-lt"/>
              <a:cs typeface="+mn-lt"/>
            </a:endParaRPr>
          </a:p>
          <a:p>
            <a:pPr lvl="1"/>
            <a:r>
              <a:rPr lang="en-GB" sz="2500" dirty="0">
                <a:solidFill>
                  <a:srgbClr val="0099CC"/>
                </a:solidFill>
                <a:latin typeface="+mj-lt"/>
                <a:hlinkClick r:id="rId6">
                  <a:extLst>
                    <a:ext uri="{A12FA001-AC4F-418D-AE19-62706E023703}">
                      <ahyp:hlinkClr xmlns:ahyp="http://schemas.microsoft.com/office/drawing/2018/hyperlinkcolor" val="tx"/>
                    </a:ext>
                  </a:extLst>
                </a:hlinkClick>
              </a:rPr>
              <a:t>Fi.Milligan-Rennie@creativescotland.com</a:t>
            </a:r>
            <a:r>
              <a:rPr lang="en-GB" sz="2500" dirty="0">
                <a:solidFill>
                  <a:srgbClr val="0099CC"/>
                </a:solidFill>
                <a:latin typeface="+mj-lt"/>
              </a:rPr>
              <a:t> </a:t>
            </a:r>
            <a:r>
              <a:rPr lang="en-GB" sz="2500" dirty="0">
                <a:latin typeface="+mj-lt"/>
              </a:rPr>
              <a:t>Head of Education - Screen</a:t>
            </a:r>
            <a:endParaRPr lang="en-GB" sz="2500" dirty="0">
              <a:latin typeface="+mj-lt"/>
              <a:ea typeface="+mn-lt"/>
              <a:cs typeface="+mn-lt"/>
            </a:endParaRPr>
          </a:p>
          <a:p>
            <a:pPr lvl="1"/>
            <a:r>
              <a:rPr lang="en-GB" sz="2500" dirty="0">
                <a:solidFill>
                  <a:srgbClr val="0099CC"/>
                </a:solidFill>
                <a:latin typeface="+mj-lt"/>
                <a:hlinkClick r:id="rId7">
                  <a:extLst>
                    <a:ext uri="{A12FA001-AC4F-418D-AE19-62706E023703}">
                      <ahyp:hlinkClr xmlns:ahyp="http://schemas.microsoft.com/office/drawing/2018/hyperlinkcolor" val="tx"/>
                    </a:ext>
                  </a:extLst>
                </a:hlinkClick>
              </a:rPr>
              <a:t>Gail.Robertson@creativescotland.com</a:t>
            </a:r>
            <a:r>
              <a:rPr lang="en-GB" sz="2500" dirty="0">
                <a:solidFill>
                  <a:srgbClr val="0099CC"/>
                </a:solidFill>
                <a:latin typeface="+mj-lt"/>
              </a:rPr>
              <a:t> </a:t>
            </a:r>
            <a:r>
              <a:rPr lang="en-GB" sz="2500" dirty="0">
                <a:latin typeface="+mj-lt"/>
              </a:rPr>
              <a:t>Screen Education Officer</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764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Session </a:t>
            </a:r>
            <a:r>
              <a:rPr lang="en-GB" sz="4800" dirty="0">
                <a:solidFill>
                  <a:srgbClr val="0099CC"/>
                </a:solidFill>
                <a:latin typeface="Avenir Next LT Pro" panose="020B0504020202020204" pitchFamily="34" charset="0"/>
              </a:rPr>
              <a:t>Overview</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5725886" cy="4765675"/>
          </a:xfrm>
          <a:ln>
            <a:noFill/>
          </a:ln>
        </p:spPr>
        <p:txBody>
          <a:bodyPr vert="horz" lIns="91440" tIns="45720" rIns="91440" bIns="45720" rtlCol="0" anchor="ctr">
            <a:normAutofit/>
          </a:bodyPr>
          <a:lstStyle/>
          <a:p>
            <a:r>
              <a:rPr lang="en-GB" dirty="0">
                <a:latin typeface="+mj-lt"/>
              </a:rPr>
              <a:t>What do we mean by “Critical Activities”?</a:t>
            </a:r>
          </a:p>
          <a:p>
            <a:r>
              <a:rPr lang="en-GB" dirty="0">
                <a:latin typeface="+mj-lt"/>
              </a:rPr>
              <a:t>Overview of key techniques</a:t>
            </a:r>
          </a:p>
          <a:p>
            <a:r>
              <a:rPr lang="en-GB" dirty="0">
                <a:latin typeface="+mj-lt"/>
              </a:rPr>
              <a:t>Practical application of film language into lessons using Screening Shorts – “Father and Daughter” </a:t>
            </a:r>
          </a:p>
          <a:p>
            <a:r>
              <a:rPr lang="en-GB" dirty="0">
                <a:latin typeface="+mj-lt"/>
              </a:rPr>
              <a:t>Using critical activities to explore character, theme, setting and so on.</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4" descr="See the source image">
            <a:extLst>
              <a:ext uri="{FF2B5EF4-FFF2-40B4-BE49-F238E27FC236}">
                <a16:creationId xmlns:a16="http://schemas.microsoft.com/office/drawing/2014/main" id="{6AECA76C-E32D-04BB-1F88-7734C2828F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641" y="2698837"/>
            <a:ext cx="3779519" cy="2408048"/>
          </a:xfrm>
          <a:prstGeom prst="rect">
            <a:avLst/>
          </a:prstGeom>
          <a:noFill/>
          <a:ln w="76200">
            <a:solidFill>
              <a:srgbClr val="00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38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Louise </a:t>
            </a:r>
            <a:r>
              <a:rPr lang="en-GB" sz="4800" dirty="0">
                <a:solidFill>
                  <a:srgbClr val="0099CC"/>
                </a:solidFill>
                <a:latin typeface="Avenir Next LT Pro" panose="020B0504020202020204" pitchFamily="34" charset="0"/>
              </a:rPr>
              <a:t>Sedgewick</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457200" y="1635126"/>
            <a:ext cx="5200226" cy="4933195"/>
          </a:xfrm>
          <a:ln>
            <a:noFill/>
          </a:ln>
        </p:spPr>
        <p:txBody>
          <a:bodyPr vert="horz" lIns="91440" tIns="45720" rIns="91440" bIns="45720" rtlCol="0" anchor="ctr">
            <a:normAutofit/>
          </a:bodyPr>
          <a:lstStyle/>
          <a:p>
            <a:pPr marL="0" indent="0" algn="just">
              <a:lnSpc>
                <a:spcPct val="107000"/>
              </a:lnSpc>
              <a:spcAft>
                <a:spcPts val="800"/>
              </a:spcAft>
              <a:buNone/>
            </a:pPr>
            <a:r>
              <a:rPr lang="en-GB" dirty="0">
                <a:latin typeface="+mj-lt"/>
                <a:ea typeface="Calibri" panose="020F0502020204030204" pitchFamily="34" charset="0"/>
                <a:cs typeface="Times New Roman" panose="02020603050405020304" pitchFamily="18" charset="0"/>
              </a:rPr>
              <a:t>Louise Sedgewick is an English &amp; Media Teacher at St Margaret’s Academy in Livingston, where she has taught for 16 years. She is also an Into Film Education Ambassador and collaborator with Screen Scotland on different aspects of screen education, such as creating Screening Shorts resources for use in the classroom. </a:t>
            </a:r>
            <a:endParaRPr lang="en-GB" dirty="0">
              <a:solidFill>
                <a:srgbClr val="0099CC"/>
              </a:solidFill>
              <a:latin typeface="+mj-l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2469" r="1297" b="12469"/>
          <a:stretch/>
        </p:blipFill>
        <p:spPr>
          <a:xfrm>
            <a:off x="5952067" y="2297822"/>
            <a:ext cx="4218093" cy="2573866"/>
          </a:xfrm>
          <a:prstGeom prst="rect">
            <a:avLst/>
          </a:prstGeom>
        </p:spPr>
      </p:pic>
      <p:sp>
        <p:nvSpPr>
          <p:cNvPr id="5" name="TextBox 4"/>
          <p:cNvSpPr txBox="1"/>
          <p:nvPr/>
        </p:nvSpPr>
        <p:spPr>
          <a:xfrm>
            <a:off x="6115353" y="5194012"/>
            <a:ext cx="3937119" cy="584775"/>
          </a:xfrm>
          <a:prstGeom prst="rect">
            <a:avLst/>
          </a:prstGeom>
          <a:noFill/>
        </p:spPr>
        <p:txBody>
          <a:bodyPr wrap="square" rtlCol="0">
            <a:spAutoFit/>
          </a:bodyPr>
          <a:lstStyle/>
          <a:p>
            <a:r>
              <a:rPr lang="en-GB" sz="1600" dirty="0">
                <a:solidFill>
                  <a:srgbClr val="002060"/>
                </a:solidFill>
              </a:rPr>
              <a:t>Image credit: Still from </a:t>
            </a:r>
            <a:r>
              <a:rPr lang="en-GB" sz="1600" i="1" dirty="0">
                <a:solidFill>
                  <a:srgbClr val="002060"/>
                </a:solidFill>
              </a:rPr>
              <a:t>School of Rock</a:t>
            </a:r>
            <a:r>
              <a:rPr lang="en-GB" sz="1600" dirty="0">
                <a:solidFill>
                  <a:srgbClr val="002060"/>
                </a:solidFill>
              </a:rPr>
              <a:t>, Richard Linklater</a:t>
            </a:r>
            <a:endParaRPr lang="en-GB" sz="1600" i="1" dirty="0">
              <a:solidFill>
                <a:srgbClr val="002060"/>
              </a:solidFill>
            </a:endParaRPr>
          </a:p>
        </p:txBody>
      </p:sp>
      <p:sp>
        <p:nvSpPr>
          <p:cNvPr id="7" name="Rounded Rectangle 6"/>
          <p:cNvSpPr/>
          <p:nvPr/>
        </p:nvSpPr>
        <p:spPr>
          <a:xfrm>
            <a:off x="6069752" y="5194012"/>
            <a:ext cx="3982720" cy="58477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0979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Screen</a:t>
            </a:r>
            <a:r>
              <a:rPr lang="en-GB" sz="4800" dirty="0">
                <a:solidFill>
                  <a:srgbClr val="0099CC"/>
                </a:solidFill>
                <a:latin typeface="Avenir Next LT Pro" panose="020B0504020202020204" pitchFamily="34" charset="0"/>
              </a:rPr>
              <a:t> Literacy</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1256937" y="1645572"/>
            <a:ext cx="8026400" cy="1354939"/>
          </a:xfrm>
          <a:ln>
            <a:noFill/>
          </a:ln>
        </p:spPr>
        <p:txBody>
          <a:bodyPr vert="horz" lIns="91440" tIns="45720" rIns="91440" bIns="45720" rtlCol="0" anchor="ctr">
            <a:normAutofit/>
          </a:bodyPr>
          <a:lstStyle/>
          <a:p>
            <a:pPr marL="0" indent="0">
              <a:buNone/>
            </a:pPr>
            <a:r>
              <a:rPr lang="en-GB" dirty="0">
                <a:latin typeface="+mj-lt"/>
              </a:rPr>
              <a:t>Screening Literacy (</a:t>
            </a:r>
            <a:r>
              <a:rPr lang="en-GB" i="1" dirty="0">
                <a:latin typeface="+mj-lt"/>
              </a:rPr>
              <a:t>the 2011 European Commission on Film Education</a:t>
            </a:r>
            <a:r>
              <a:rPr lang="en-GB" dirty="0">
                <a:latin typeface="+mj-lt"/>
              </a:rPr>
              <a:t>) defined screen literacy as: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ounded Rectangular Callout 4"/>
          <p:cNvSpPr/>
          <p:nvPr/>
        </p:nvSpPr>
        <p:spPr>
          <a:xfrm>
            <a:off x="858763" y="2955925"/>
            <a:ext cx="8775094" cy="3038474"/>
          </a:xfrm>
          <a:prstGeom prst="wedgeRoundRectCallout">
            <a:avLst>
              <a:gd name="adj1" fmla="val -49103"/>
              <a:gd name="adj2" fmla="val 6556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ontent Placeholder 2">
            <a:extLst>
              <a:ext uri="{FF2B5EF4-FFF2-40B4-BE49-F238E27FC236}">
                <a16:creationId xmlns:a16="http://schemas.microsoft.com/office/drawing/2014/main" id="{BF8C4581-803B-C394-E61E-2B9903A1E65F}"/>
              </a:ext>
            </a:extLst>
          </p:cNvPr>
          <p:cNvSpPr txBox="1">
            <a:spLocks/>
          </p:cNvSpPr>
          <p:nvPr/>
        </p:nvSpPr>
        <p:spPr>
          <a:xfrm>
            <a:off x="1256937" y="3204218"/>
            <a:ext cx="8026400" cy="2541887"/>
          </a:xfrm>
          <a:prstGeom prst="rect">
            <a:avLst/>
          </a:prstGeom>
          <a:ln>
            <a:no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latin typeface="+mj-lt"/>
              </a:rPr>
              <a:t>“The level of understanding of a film, the ability to be conscious and curious in the choice of films; the competence to critically watch a film and to analyse its content, cinematography and technical aspects; and the ability to manipulate its language and technical resources in creating moving image production”.</a:t>
            </a:r>
          </a:p>
        </p:txBody>
      </p:sp>
    </p:spTree>
    <p:extLst>
      <p:ext uri="{BB962C8B-B14F-4D97-AF65-F5344CB8AC3E}">
        <p14:creationId xmlns:p14="http://schemas.microsoft.com/office/powerpoint/2010/main" val="2130480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000" dirty="0">
                <a:solidFill>
                  <a:schemeClr val="bg1"/>
                </a:solidFill>
                <a:latin typeface="Avenir Next LT Pro" panose="020B0504020202020204" pitchFamily="34" charset="0"/>
              </a:rPr>
              <a:t>What do we mean by </a:t>
            </a:r>
            <a:r>
              <a:rPr lang="en-GB" sz="4000" dirty="0">
                <a:solidFill>
                  <a:srgbClr val="0099CC"/>
                </a:solidFill>
                <a:latin typeface="Avenir Next LT Pro" panose="020B0504020202020204" pitchFamily="34" charset="0"/>
              </a:rPr>
              <a:t>Critical Activities?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673982"/>
            <a:ext cx="7546683" cy="4877406"/>
          </a:xfrm>
          <a:ln>
            <a:noFill/>
          </a:ln>
        </p:spPr>
        <p:txBody>
          <a:bodyPr vert="horz" lIns="91440" tIns="45720" rIns="91440" bIns="45720" rtlCol="0" anchor="ctr">
            <a:noAutofit/>
          </a:bodyPr>
          <a:lstStyle/>
          <a:p>
            <a:pPr marL="0" indent="0">
              <a:buNone/>
            </a:pPr>
            <a:endParaRPr lang="en-GB" dirty="0">
              <a:latin typeface="+mj-lt"/>
            </a:endParaRPr>
          </a:p>
          <a:p>
            <a:pPr marL="0" indent="0">
              <a:buNone/>
            </a:pPr>
            <a:r>
              <a:rPr lang="en-GB" dirty="0">
                <a:latin typeface="+mj-lt"/>
              </a:rPr>
              <a:t>Critical analysis of a film includes:</a:t>
            </a:r>
          </a:p>
          <a:p>
            <a:pPr lvl="1"/>
            <a:r>
              <a:rPr lang="en-GB" dirty="0">
                <a:latin typeface="+mj-lt"/>
              </a:rPr>
              <a:t>Identifying film techniques</a:t>
            </a:r>
          </a:p>
          <a:p>
            <a:pPr lvl="1"/>
            <a:r>
              <a:rPr lang="en-GB" dirty="0">
                <a:latin typeface="+mj-lt"/>
              </a:rPr>
              <a:t>Analysing </a:t>
            </a:r>
            <a:r>
              <a:rPr lang="en-GB" i="1" dirty="0">
                <a:latin typeface="+mj-lt"/>
              </a:rPr>
              <a:t>how</a:t>
            </a:r>
            <a:r>
              <a:rPr lang="en-GB" dirty="0">
                <a:latin typeface="+mj-lt"/>
              </a:rPr>
              <a:t> those have been used</a:t>
            </a:r>
          </a:p>
          <a:p>
            <a:pPr lvl="1"/>
            <a:r>
              <a:rPr lang="en-GB" dirty="0">
                <a:latin typeface="+mj-lt"/>
              </a:rPr>
              <a:t>Evaluating their impact on the audience</a:t>
            </a:r>
          </a:p>
          <a:p>
            <a:pPr marL="0" indent="0">
              <a:buNone/>
            </a:pPr>
            <a:r>
              <a:rPr lang="en-GB" sz="2800" dirty="0">
                <a:latin typeface="+mj-lt"/>
              </a:rPr>
              <a:t>And it also means:</a:t>
            </a:r>
          </a:p>
          <a:p>
            <a:pPr lvl="1"/>
            <a:r>
              <a:rPr lang="en-GB" dirty="0">
                <a:latin typeface="+mj-lt"/>
              </a:rPr>
              <a:t>Considering audience and purpose </a:t>
            </a:r>
          </a:p>
          <a:p>
            <a:pPr lvl="1"/>
            <a:r>
              <a:rPr lang="en-GB" dirty="0">
                <a:latin typeface="+mj-lt"/>
              </a:rPr>
              <a:t>Considering different interpretations of the film</a:t>
            </a:r>
          </a:p>
          <a:p>
            <a:pPr lvl="1"/>
            <a:r>
              <a:rPr lang="en-GB" dirty="0">
                <a:latin typeface="+mj-lt"/>
              </a:rPr>
              <a:t>Making links between different parts of the same film and with other films</a:t>
            </a:r>
          </a:p>
          <a:p>
            <a:pPr lvl="1"/>
            <a:r>
              <a:rPr lang="en-GB" dirty="0">
                <a:latin typeface="+mj-lt"/>
              </a:rPr>
              <a:t>Questioning </a:t>
            </a:r>
            <a:r>
              <a:rPr lang="en-GB" i="1" dirty="0">
                <a:latin typeface="+mj-lt"/>
              </a:rPr>
              <a:t>why</a:t>
            </a:r>
            <a:r>
              <a:rPr lang="en-GB" dirty="0">
                <a:latin typeface="+mj-lt"/>
              </a:rPr>
              <a:t> different choices have been made</a:t>
            </a:r>
          </a:p>
          <a:p>
            <a:pPr marL="0" indent="0">
              <a:buNone/>
            </a:pPr>
            <a:r>
              <a:rPr lang="en-GB" dirty="0">
                <a:latin typeface="+mj-lt"/>
              </a:rPr>
              <a:t>This can be summed up as WHAT?, HOW? &amp; WHY?</a:t>
            </a:r>
          </a:p>
          <a:p>
            <a:pPr marL="0" indent="0">
              <a:buNone/>
            </a:pPr>
            <a:endParaRPr lang="en-GB"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43720" r="1324"/>
          <a:stretch/>
        </p:blipFill>
        <p:spPr>
          <a:xfrm>
            <a:off x="6423712" y="1809449"/>
            <a:ext cx="3746448" cy="1602618"/>
          </a:xfrm>
          <a:prstGeom prst="rect">
            <a:avLst/>
          </a:prstGeom>
        </p:spPr>
      </p:pic>
    </p:spTree>
    <p:extLst>
      <p:ext uri="{BB962C8B-B14F-4D97-AF65-F5344CB8AC3E}">
        <p14:creationId xmlns:p14="http://schemas.microsoft.com/office/powerpoint/2010/main" val="1808543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Screening </a:t>
            </a:r>
            <a:r>
              <a:rPr lang="en-GB" sz="4800" dirty="0">
                <a:solidFill>
                  <a:srgbClr val="0099CC"/>
                </a:solidFill>
                <a:latin typeface="Avenir Next LT Pro" panose="020B0504020202020204" pitchFamily="34" charset="0"/>
              </a:rPr>
              <a:t>Shorts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695753"/>
            <a:ext cx="9800046" cy="3714447"/>
          </a:xfrm>
          <a:ln>
            <a:noFill/>
          </a:ln>
        </p:spPr>
        <p:txBody>
          <a:bodyPr vert="horz" lIns="91440" tIns="45720" rIns="91440" bIns="45720" rtlCol="0" anchor="ctr">
            <a:noAutofit/>
          </a:bodyPr>
          <a:lstStyle/>
          <a:p>
            <a:r>
              <a:rPr lang="en-GB" sz="2600" dirty="0">
                <a:latin typeface="+mj-lt"/>
              </a:rPr>
              <a:t>If you don’t know where to begin with teaching film it can feel quite daunting. However, there are a lot of resources out there to help you as you start out. </a:t>
            </a:r>
          </a:p>
          <a:p>
            <a:r>
              <a:rPr lang="en-GB" sz="2600" dirty="0">
                <a:latin typeface="+mj-lt"/>
              </a:rPr>
              <a:t>Screen Scotland’s </a:t>
            </a:r>
            <a:r>
              <a:rPr lang="en-GB" sz="2600" i="1" dirty="0">
                <a:latin typeface="+mj-lt"/>
              </a:rPr>
              <a:t>Screening Shorts</a:t>
            </a:r>
            <a:r>
              <a:rPr lang="en-GB" sz="2600" dirty="0">
                <a:latin typeface="+mj-lt"/>
              </a:rPr>
              <a:t> has a Tile on Glow and every teacher in Scotland has access to this whole bank of film content and teaching resources.</a:t>
            </a:r>
          </a:p>
          <a:p>
            <a:pPr lvl="1"/>
            <a:r>
              <a:rPr lang="en-GB" sz="2600" dirty="0">
                <a:latin typeface="+mj-lt"/>
                <a:hlinkClick r:id="rId2"/>
              </a:rPr>
              <a:t>https://screeningshorts.org.uk/resources/classroom-resources</a:t>
            </a:r>
            <a:r>
              <a:rPr lang="en-GB" sz="2600" dirty="0">
                <a:latin typeface="+mj-lt"/>
              </a:rPr>
              <a:t> </a:t>
            </a:r>
          </a:p>
          <a:p>
            <a:r>
              <a:rPr lang="en-GB" sz="2600" dirty="0">
                <a:latin typeface="+mj-lt"/>
              </a:rPr>
              <a:t>Here you also have access to a library of over 100 short films suitable for a huge variety of curricular areas and levels.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72746"/>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descr="Image previ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8075" y="5410200"/>
            <a:ext cx="3084123" cy="1190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228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44714" y="255813"/>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Overview of </a:t>
            </a:r>
            <a:r>
              <a:rPr lang="en-GB" sz="4800" dirty="0">
                <a:solidFill>
                  <a:srgbClr val="0099CC"/>
                </a:solidFill>
                <a:latin typeface="Avenir Next LT Pro" panose="020B0504020202020204" pitchFamily="34" charset="0"/>
              </a:rPr>
              <a:t>Key Techniques</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44714" y="1572987"/>
            <a:ext cx="7851019" cy="5029200"/>
          </a:xfrm>
          <a:ln>
            <a:noFill/>
          </a:ln>
        </p:spPr>
        <p:txBody>
          <a:bodyPr vert="horz" lIns="91440" tIns="45720" rIns="91440" bIns="45720" rtlCol="0" anchor="ctr">
            <a:noAutofit/>
          </a:bodyPr>
          <a:lstStyle/>
          <a:p>
            <a:pPr marL="0" indent="0">
              <a:buNone/>
            </a:pPr>
            <a:r>
              <a:rPr lang="en-GB" dirty="0">
                <a:latin typeface="+mj-lt"/>
              </a:rPr>
              <a:t>The four key areas for screen language can be broken down into: </a:t>
            </a:r>
          </a:p>
          <a:p>
            <a:pPr lvl="1"/>
            <a:r>
              <a:rPr lang="en-GB" sz="2800" dirty="0">
                <a:latin typeface="+mj-lt"/>
              </a:rPr>
              <a:t>Camera – shot size/framing; angle; movement</a:t>
            </a:r>
          </a:p>
          <a:p>
            <a:pPr lvl="1"/>
            <a:r>
              <a:rPr lang="en-GB" sz="2800" dirty="0">
                <a:latin typeface="+mj-lt"/>
              </a:rPr>
              <a:t>Sound – music; sound effects; dialogue</a:t>
            </a:r>
          </a:p>
          <a:p>
            <a:pPr lvl="1"/>
            <a:r>
              <a:rPr lang="en-GB" sz="2800" dirty="0">
                <a:latin typeface="+mj-lt"/>
              </a:rPr>
              <a:t>Mise-</a:t>
            </a:r>
            <a:r>
              <a:rPr lang="en-GB" sz="2800" dirty="0" err="1">
                <a:latin typeface="+mj-lt"/>
              </a:rPr>
              <a:t>en</a:t>
            </a:r>
            <a:r>
              <a:rPr lang="en-GB" sz="2800" dirty="0">
                <a:latin typeface="+mj-lt"/>
              </a:rPr>
              <a:t>-scene – “everything in the shot”</a:t>
            </a:r>
          </a:p>
          <a:p>
            <a:pPr lvl="1"/>
            <a:r>
              <a:rPr lang="en-GB" sz="2800" dirty="0">
                <a:latin typeface="+mj-lt"/>
              </a:rPr>
              <a:t>Editing – how the film moves between shots/scenes</a:t>
            </a:r>
          </a:p>
          <a:p>
            <a:pPr marL="0" indent="0">
              <a:buNone/>
            </a:pPr>
            <a:r>
              <a:rPr lang="en-GB" dirty="0">
                <a:latin typeface="+mj-lt"/>
              </a:rPr>
              <a:t>For the purposes of today’s short session, I will focus mostly on camera with a brief overview of the other techniques.</a:t>
            </a:r>
          </a:p>
          <a:p>
            <a:pPr marL="0" indent="0">
              <a:buNone/>
            </a:pPr>
            <a:r>
              <a:rPr lang="en-GB" dirty="0">
                <a:latin typeface="+mj-lt"/>
              </a:rPr>
              <a:t>I have signposted resources which can help you further with your classroom practice.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55813"/>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Placeholder 13">
            <a:extLst>
              <a:ext uri="{FF2B5EF4-FFF2-40B4-BE49-F238E27FC236}">
                <a16:creationId xmlns:a16="http://schemas.microsoft.com/office/drawing/2014/main" id="{7164E93C-71F5-40D3-9D99-586DD044E52C}"/>
              </a:ext>
            </a:extLst>
          </p:cNvPr>
          <p:cNvPicPr>
            <a:picLocks noChangeAspect="1"/>
          </p:cNvPicPr>
          <p:nvPr/>
        </p:nvPicPr>
        <p:blipFill>
          <a:blip r:embed="rId3" cstate="print">
            <a:extLst>
              <a:ext uri="{28A0092B-C50C-407E-A947-70E740481C1C}">
                <a14:useLocalDpi xmlns:a14="http://schemas.microsoft.com/office/drawing/2010/main" val="0"/>
              </a:ext>
            </a:extLst>
          </a:blip>
          <a:srcRect l="30667" r="30667"/>
          <a:stretch>
            <a:fillRect/>
          </a:stretch>
        </p:blipFill>
        <p:spPr>
          <a:xfrm>
            <a:off x="8236109" y="2735766"/>
            <a:ext cx="1895510" cy="2703642"/>
          </a:xfrm>
          <a:custGeom>
            <a:avLst/>
            <a:gdLst>
              <a:gd name="connsiteX0" fmla="*/ 0 w 3066835"/>
              <a:gd name="connsiteY0" fmla="*/ 0 h 4374349"/>
              <a:gd name="connsiteX1" fmla="*/ 3066835 w 3066835"/>
              <a:gd name="connsiteY1" fmla="*/ 0 h 4374349"/>
              <a:gd name="connsiteX2" fmla="*/ 3066835 w 3066835"/>
              <a:gd name="connsiteY2" fmla="*/ 4374349 h 4374349"/>
              <a:gd name="connsiteX3" fmla="*/ 0 w 3066835"/>
              <a:gd name="connsiteY3" fmla="*/ 4374349 h 4374349"/>
            </a:gdLst>
            <a:ahLst/>
            <a:cxnLst>
              <a:cxn ang="0">
                <a:pos x="connsiteX0" y="connsiteY0"/>
              </a:cxn>
              <a:cxn ang="0">
                <a:pos x="connsiteX1" y="connsiteY1"/>
              </a:cxn>
              <a:cxn ang="0">
                <a:pos x="connsiteX2" y="connsiteY2"/>
              </a:cxn>
              <a:cxn ang="0">
                <a:pos x="connsiteX3" y="connsiteY3"/>
              </a:cxn>
            </a:cxnLst>
            <a:rect l="l" t="t" r="r" b="b"/>
            <a:pathLst>
              <a:path w="3066835" h="4374349">
                <a:moveTo>
                  <a:pt x="0" y="0"/>
                </a:moveTo>
                <a:lnTo>
                  <a:pt x="3066835" y="0"/>
                </a:lnTo>
                <a:lnTo>
                  <a:pt x="3066835" y="4374349"/>
                </a:lnTo>
                <a:lnTo>
                  <a:pt x="0" y="4374349"/>
                </a:lnTo>
                <a:close/>
              </a:path>
            </a:pathLst>
          </a:custGeom>
        </p:spPr>
      </p:pic>
    </p:spTree>
    <p:extLst>
      <p:ext uri="{BB962C8B-B14F-4D97-AF65-F5344CB8AC3E}">
        <p14:creationId xmlns:p14="http://schemas.microsoft.com/office/powerpoint/2010/main" val="3025509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status xmlns="0d7ce166-acc6-4f01-b8ec-4eed270bebe0">true</status>
    <TaxCatchAll xmlns="f07e8e4d-f013-42ca-9eed-37a101d0488d" xsi:nil="true"/>
    <lcf76f155ced4ddcb4097134ff3c332f xmlns="0d7ce166-acc6-4f01-b8ec-4eed270bebe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3" ma:contentTypeDescription="Create a new document." ma:contentTypeScope="" ma:versionID="8ccd87644e9081039ec357f52d0b040a">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47c7ae8e2489c55e8c1108397fc6f6ab"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9" nillable="true" ma:displayName="Taxonomy Catch All Column" ma:hidden="true" ma:list="{34720ea3-277f-4934-857e-c33a9c6aacc1}" ma:internalName="TaxCatchAll" ma:showField="CatchAllData"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5a327e9c-72b1-4bd1-acaa-cda1cf78f2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DCF322-ED66-4250-9AD6-C003AE007EB4}">
  <ds:schemaRefs>
    <ds:schemaRef ds:uri="http://schemas.microsoft.com/office/2006/metadata/properties"/>
    <ds:schemaRef ds:uri="http://schemas.microsoft.com/office/infopath/2007/PartnerControls"/>
    <ds:schemaRef ds:uri="0d7ce166-acc6-4f01-b8ec-4eed270bebe0"/>
  </ds:schemaRefs>
</ds:datastoreItem>
</file>

<file path=customXml/itemProps2.xml><?xml version="1.0" encoding="utf-8"?>
<ds:datastoreItem xmlns:ds="http://schemas.openxmlformats.org/officeDocument/2006/customXml" ds:itemID="{444C05AA-75DD-42F8-853D-59EED83D2348}">
  <ds:schemaRefs>
    <ds:schemaRef ds:uri="http://schemas.microsoft.com/sharepoint/v3/contenttype/forms"/>
  </ds:schemaRefs>
</ds:datastoreItem>
</file>

<file path=customXml/itemProps3.xml><?xml version="1.0" encoding="utf-8"?>
<ds:datastoreItem xmlns:ds="http://schemas.openxmlformats.org/officeDocument/2006/customXml" ds:itemID="{4C13E4E4-5662-437B-ACA6-E5BC2772A7B8}"/>
</file>

<file path=docProps/app.xml><?xml version="1.0" encoding="utf-8"?>
<Properties xmlns="http://schemas.openxmlformats.org/officeDocument/2006/extended-properties" xmlns:vt="http://schemas.openxmlformats.org/officeDocument/2006/docPropsVTypes">
  <Template/>
  <TotalTime>20640</TotalTime>
  <Words>2606</Words>
  <Application>Microsoft Office PowerPoint</Application>
  <PresentationFormat>Widescreen</PresentationFormat>
  <Paragraphs>878</Paragraphs>
  <Slides>30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Arial Nova</vt:lpstr>
      <vt:lpstr>Avenir Next LT Pro</vt:lpstr>
      <vt:lpstr>Calibri</vt:lpstr>
      <vt:lpstr>Calibri Light</vt:lpstr>
      <vt:lpstr>Times New Roman</vt:lpstr>
      <vt:lpstr>Office Theme</vt:lpstr>
      <vt:lpstr>3Cs OF SCREEN EDUCATION  CRITICAL ACTIVITIES</vt:lpstr>
      <vt:lpstr>Today’s Schedule</vt:lpstr>
      <vt:lpstr>Screen Scotland: Our Aim</vt:lpstr>
      <vt:lpstr>Session Overview</vt:lpstr>
      <vt:lpstr>Louise Sedgewick</vt:lpstr>
      <vt:lpstr>Screen Literacy</vt:lpstr>
      <vt:lpstr>What do we mean by Critical Activities?</vt:lpstr>
      <vt:lpstr>Screening Shorts</vt:lpstr>
      <vt:lpstr>Overview of Key Techniques</vt:lpstr>
      <vt:lpstr>Camera</vt:lpstr>
      <vt:lpstr>Camera – Shot Size</vt:lpstr>
      <vt:lpstr>Camera – Shot Size</vt:lpstr>
      <vt:lpstr>Camera – Angles</vt:lpstr>
      <vt:lpstr>Camera – Movement</vt:lpstr>
      <vt:lpstr>Sound</vt:lpstr>
      <vt:lpstr>Sound</vt:lpstr>
      <vt:lpstr>Sound</vt:lpstr>
      <vt:lpstr>Mise-en-scène</vt:lpstr>
      <vt:lpstr>Mise-en-scène</vt:lpstr>
      <vt:lpstr>Editing</vt:lpstr>
      <vt:lpstr>Critical Activities: Mise-en-scène</vt:lpstr>
      <vt:lpstr>Critical Activities: Sound</vt:lpstr>
      <vt:lpstr>Critical Activities: Camerawork</vt:lpstr>
      <vt:lpstr>Critical Activities: Editing</vt:lpstr>
      <vt:lpstr>Learning the Language of Screen</vt:lpstr>
      <vt:lpstr>Time to Chat</vt:lpstr>
      <vt:lpstr>Thoughts and Questions</vt:lpstr>
      <vt:lpstr>Evaluation Time</vt:lpstr>
      <vt:lpstr>Coming Up: Screen Sessions</vt:lpstr>
      <vt:lpstr>What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Robertson</dc:creator>
  <cp:lastModifiedBy>Gail Robertson</cp:lastModifiedBy>
  <cp:revision>421</cp:revision>
  <dcterms:created xsi:type="dcterms:W3CDTF">2020-09-18T12:27:07Z</dcterms:created>
  <dcterms:modified xsi:type="dcterms:W3CDTF">2022-11-22T12:05:19Z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ies>
</file>