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4"/>
  </p:sldMasterIdLst>
  <p:notesMasterIdLst>
    <p:notesMasterId r:id="rId15"/>
  </p:notesMasterIdLst>
  <p:sldIdLst>
    <p:sldId id="282" r:id="rId5"/>
    <p:sldId id="448" r:id="rId6"/>
    <p:sldId id="420" r:id="rId7"/>
    <p:sldId id="450" r:id="rId8"/>
    <p:sldId id="454" r:id="rId9"/>
    <p:sldId id="455" r:id="rId10"/>
    <p:sldId id="453" r:id="rId11"/>
    <p:sldId id="456" r:id="rId12"/>
    <p:sldId id="447" r:id="rId13"/>
    <p:sldId id="419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488" autoAdjust="0"/>
    <p:restoredTop sz="93792" autoAdjust="0"/>
  </p:normalViewPr>
  <p:slideViewPr>
    <p:cSldViewPr snapToGrid="0">
      <p:cViewPr varScale="1">
        <p:scale>
          <a:sx n="59" d="100"/>
          <a:sy n="59" d="100"/>
        </p:scale>
        <p:origin x="72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134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76732-8CE7-4F29-BB6B-AFD8F6FDF4FA}" type="datetimeFigureOut">
              <a:rPr lang="en-GB" smtClean="0"/>
              <a:t>15/03/2022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63AC5D-5458-4800-8E0F-7F31F57CD4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51573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AF13FF-273F-440C-B537-E955B33C41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2CB7AD1-C9CF-405A-8B21-4B54A6DA80C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995F20-C4F5-4F06-A3E1-D9F163A49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3/15/2022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0F7DD2-677F-4856-B1D7-A379FEE1C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5CCDCA-54A7-41F3-88CF-71FE663624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172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5BFEE5-DC74-4E15-8E9A-7A345FD43F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3A460B8-87A3-4850-916C-9AB71C7E74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BDBFF2-DEAF-42C4-BEB6-78999B7AF3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645DA7-FB8D-4375-99CD-104A07439A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1E1DAA-8CE6-49C4-9E52-BB9E0C10F2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097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AC677BF-4ED5-4B70-8E2D-628DBF5C65D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F9CC2FF-3453-4244-B88E-AF32A21D16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F11BE5-546E-432C-ADB0-CC9BD632BC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079C35-44AD-4D44-829A-AB6B6AE8AC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310DA7-4582-444B-91C0-1C2E84660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856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D0225E-ACF3-4166-802A-3FFC9214D4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12D5A1-FAA7-469E-ADB6-3FFDDF15F4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E944B3-6D6C-43B9-A031-AB095DBB48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3/15/2022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7C93CD-FF76-445E-8BDC-EAA7C9129C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EBFB2A-DB2F-4E60-9D99-AA98B3840E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591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569102-25DB-49F2-9254-BAF1C23F6E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233783-F922-4406-863F-54B7B2792B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28F7FD-E624-44C4-8E87-A5813337BC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5F5E9C-826D-4E6D-B4EC-F74C8B6B03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33D176-BDFB-4D41-AF60-9343047EF6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2927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F107D6-9140-4E0B-87C1-59F1876A7D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00DD19-C099-41B7-A1BD-349963810CF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E9130F-9ADB-4EA7-8060-2C9945B500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FE5988-9A9D-4818-BFB5-B267DD9416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59E989-4830-4BD8-A7FB-6D10BF9CFE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ADE2B3-BE55-4CA8-B9D6-460BBF32A7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183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7020EB-1C4F-4060-A4BE-75E164566B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B3CBC8-5639-4E52-8178-7C0A3198E7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63B3C8-352B-41BC-B83B-A8A309A8E5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727AF9C-450F-4C5E-97FF-0BBC0E70B7A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36BD42B-C38D-488C-9892-6DF7E185BA9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D221E7D-9000-4A94-86FE-37BEE47C9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510E55B-0AEF-4898-9F05-AB74BF4BA3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CA5BB0F-72C5-4D96-AD8D-5617A0238D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311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F7F854-4EA3-4D1E-9171-87E069DAD8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DC18097-EE2F-4AEE-A255-93FA1C89BF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6D50AD-04BD-49D9-89E7-A3A07AAC2A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103D13-308F-42DB-8DC1-D9DF29962A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8307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BE19D38-E708-4162-982F-75FF4A3E28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36E1389-7B2A-4105-81F8-8A2E178BB4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290207-5333-4BA9-B815-1279C0B9B4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318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674CA5-E1AA-46DE-BEF1-26BBE65F6F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C0E29A-97F0-47E8-8B90-C829D0B25D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9AEA13-3ACC-428B-8158-D5705CA049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47F32F-94E8-461F-8947-C986C38B3F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742C64-DFB5-4512-8E69-81BB55033B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7101B0-D456-4AE2-B72C-314F96DAB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827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6D4B12-BDCB-45CF-B6BF-1C725F9F5F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AA7745B-2E51-4F0D-86C5-9CED5C3D45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C85808D-DB0B-4030-8043-F147F00114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339978-57FB-45AB-9025-B25E2057EC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pPr/>
              <a:t>3/15/2022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F480A0-C5B4-49C5-8AAF-8B35DDED6D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951D7F-0627-4331-81C4-8DF2987C7D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794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766DD42-2411-4584-96CD-A3B44BBED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D586B0-3E45-4C05-9DE2-F6D0D6696E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6A46F4-F8C1-4853-8770-EB78C215C5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EDB8D0-98ED-4B86-9D5F-E61ADC70144D}" type="datetimeFigureOut">
              <a:rPr lang="en-US" smtClean="0"/>
              <a:pPr/>
              <a:t>3/15/2022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365386-5D26-44A5-9A24-906DB4C49D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AB7233-E444-453F-A424-A8F70BA9A6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54181D-6920-4594-9A5D-6CE56DC9F8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615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padlet.com/gailrobertson/bj3sbjozuf2gtkl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fif"/><Relationship Id="rId3" Type="http://schemas.openxmlformats.org/officeDocument/2006/relationships/image" Target="../media/image7.jpeg"/><Relationship Id="rId7" Type="http://schemas.openxmlformats.org/officeDocument/2006/relationships/image" Target="../media/image11.jf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jpg"/><Relationship Id="rId4" Type="http://schemas.openxmlformats.org/officeDocument/2006/relationships/image" Target="../media/image8.jpeg"/><Relationship Id="rId9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screeningshorts.org.uk/browse-films/tom-sweep" TargetMode="External"/><Relationship Id="rId3" Type="http://schemas.openxmlformats.org/officeDocument/2006/relationships/hyperlink" Target="https://screeningshorts.org.uk/browse-films/monkey-love-experiments" TargetMode="External"/><Relationship Id="rId7" Type="http://schemas.openxmlformats.org/officeDocument/2006/relationships/hyperlink" Target="https://screeningshorts.org.uk/browse-films/monk-and-the-fish-the" TargetMode="External"/><Relationship Id="rId2" Type="http://schemas.openxmlformats.org/officeDocument/2006/relationships/hyperlink" Target="https://screeningshorts.org.uk/browse-films/i-am-tom-moody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creeningshorts.org.uk/browse-films/father-and-daughter" TargetMode="External"/><Relationship Id="rId5" Type="http://schemas.openxmlformats.org/officeDocument/2006/relationships/hyperlink" Target="https://www.ainsliehenderson.com/?msclkid=9a480405a48111ec8906213baff35aa7" TargetMode="External"/><Relationship Id="rId10" Type="http://schemas.openxmlformats.org/officeDocument/2006/relationships/image" Target="../media/image3.png"/><Relationship Id="rId4" Type="http://schemas.openxmlformats.org/officeDocument/2006/relationships/hyperlink" Target="https://screeningshorts.org.uk/browse-films/stems" TargetMode="External"/><Relationship Id="rId9" Type="http://schemas.openxmlformats.org/officeDocument/2006/relationships/hyperlink" Target="https://www.youtube.com/watch?v=t1Yw3AVDr6U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glasgowshort.org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teams.microsoft.com/l/team/19%3a54f54d329ff94b04b8b97a4d66975e5c%40thread.tacv2/conversations?groupId=f25ccdfb-bfaa-4106-a7f2-12a4172c02ee&amp;tenantId=ccd32ca3-16ce-428f-9541-372d6b051929" TargetMode="External"/><Relationship Id="rId7" Type="http://schemas.openxmlformats.org/officeDocument/2006/relationships/image" Target="../media/image3.png"/><Relationship Id="rId2" Type="http://schemas.openxmlformats.org/officeDocument/2006/relationships/hyperlink" Target="https://screeningshorts.org.uk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Gail.Robertson@creativescotland.com" TargetMode="External"/><Relationship Id="rId5" Type="http://schemas.openxmlformats.org/officeDocument/2006/relationships/hyperlink" Target="mailto:cott.Donaldson@creativescotland.com" TargetMode="External"/><Relationship Id="rId4" Type="http://schemas.openxmlformats.org/officeDocument/2006/relationships/hyperlink" Target="https://www.screen.scot/film-education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5892B2D6-00D1-444C-A906-03AB4ECA04A9}"/>
              </a:ext>
            </a:extLst>
          </p:cNvPr>
          <p:cNvSpPr txBox="1"/>
          <p:nvPr/>
        </p:nvSpPr>
        <p:spPr>
          <a:xfrm>
            <a:off x="4343399" y="5149825"/>
            <a:ext cx="699137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4400" b="1" dirty="0">
                <a:solidFill>
                  <a:schemeClr val="bg1"/>
                </a:solidFill>
                <a:latin typeface="Arial Nova" panose="020B0504020202020204" pitchFamily="34" charset="0"/>
              </a:rPr>
              <a:t>  15 March </a:t>
            </a:r>
            <a:r>
              <a:rPr lang="en-GB" sz="4400" b="1" dirty="0">
                <a:solidFill>
                  <a:srgbClr val="0099CC"/>
                </a:solidFill>
                <a:latin typeface="Arial Nova" panose="020B0504020202020204" pitchFamily="34" charset="0"/>
              </a:rPr>
              <a:t>2022</a:t>
            </a:r>
            <a:endParaRPr lang="en-GB" sz="2400" b="1" dirty="0">
              <a:solidFill>
                <a:srgbClr val="0099CC"/>
              </a:solidFill>
              <a:latin typeface="Arial Nova" panose="020B0504020202020204" pitchFamily="34" charset="0"/>
            </a:endParaRPr>
          </a:p>
        </p:txBody>
      </p:sp>
      <p:pic>
        <p:nvPicPr>
          <p:cNvPr id="7" name="Picture 6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09F1E998-CDEB-6149-849B-DE5B4622C7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2" y="672993"/>
            <a:ext cx="9008533" cy="1576493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725DD638-0892-41A5-9355-BBA998BCC2FB}"/>
              </a:ext>
            </a:extLst>
          </p:cNvPr>
          <p:cNvSpPr txBox="1">
            <a:spLocks/>
          </p:cNvSpPr>
          <p:nvPr/>
        </p:nvSpPr>
        <p:spPr>
          <a:xfrm>
            <a:off x="677331" y="2827689"/>
            <a:ext cx="10807097" cy="1428625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300" b="1" dirty="0">
                <a:solidFill>
                  <a:schemeClr val="bg1"/>
                </a:solidFill>
                <a:latin typeface="Arial Nova" panose="020B0504020202020204" pitchFamily="34" charset="0"/>
                <a:cs typeface="Calibri Light"/>
              </a:rPr>
              <a:t>SHORT CUTS</a:t>
            </a:r>
          </a:p>
          <a:p>
            <a:r>
              <a:rPr lang="en-GB" sz="3300" b="1" dirty="0">
                <a:solidFill>
                  <a:srgbClr val="0099CC"/>
                </a:solidFill>
                <a:latin typeface="Arial Nova"/>
                <a:cs typeface="Calibri Light"/>
              </a:rPr>
              <a:t>THE BENEFITS OF TEACHING WITH SHORT FILM</a:t>
            </a:r>
            <a:endParaRPr lang="en-GB" sz="3300" b="1" dirty="0">
              <a:solidFill>
                <a:srgbClr val="0099CC"/>
              </a:solidFill>
              <a:latin typeface="Arial Nova"/>
            </a:endParaRPr>
          </a:p>
        </p:txBody>
      </p:sp>
      <p:pic>
        <p:nvPicPr>
          <p:cNvPr id="8" name="Picture 7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4B9E98EF-5356-4EAE-BDF8-6995E8106A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244" y="4800057"/>
            <a:ext cx="2968849" cy="11192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2749541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DFDCBC-70BA-423E-BBF0-ECA389ECFD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3914" y="365125"/>
            <a:ext cx="9876246" cy="1067435"/>
          </a:xfrm>
          <a:solidFill>
            <a:schemeClr val="tx1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GB" sz="4800" dirty="0">
                <a:solidFill>
                  <a:schemeClr val="bg1"/>
                </a:solidFill>
                <a:latin typeface="Avenir Next LT Pro" panose="020B0504020202020204" pitchFamily="34" charset="0"/>
              </a:rPr>
              <a:t>Feedback</a:t>
            </a:r>
            <a:r>
              <a:rPr lang="en-GB" sz="4800" dirty="0">
                <a:solidFill>
                  <a:srgbClr val="0099CC"/>
                </a:solidFill>
                <a:latin typeface="Avenir Next LT Pro" panose="020B0504020202020204" pitchFamily="34" charset="0"/>
              </a:rPr>
              <a:t> Time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7A4087D-66D3-4C61-80B6-032470A4F4E8}"/>
              </a:ext>
            </a:extLst>
          </p:cNvPr>
          <p:cNvSpPr txBox="1"/>
          <p:nvPr/>
        </p:nvSpPr>
        <p:spPr>
          <a:xfrm>
            <a:off x="10464801" y="289679"/>
            <a:ext cx="1727200" cy="6278642"/>
          </a:xfrm>
          <a:prstGeom prst="rect">
            <a:avLst/>
          </a:prstGeom>
          <a:solidFill>
            <a:srgbClr val="0099CC"/>
          </a:solidFill>
        </p:spPr>
        <p:txBody>
          <a:bodyPr wrap="square" rtlCol="0">
            <a:spAutoFit/>
          </a:bodyPr>
          <a:lstStyle/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dirty="0"/>
          </a:p>
        </p:txBody>
      </p:sp>
      <p:pic>
        <p:nvPicPr>
          <p:cNvPr id="9" name="Picture 8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9C06D057-7F75-4C49-9B77-64FAB04FA30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5177" y="2955138"/>
            <a:ext cx="1697245" cy="94772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1BAFFC4-2BB3-44B5-A9C0-F2DBB809A5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999" y="1774371"/>
            <a:ext cx="9789159" cy="3690258"/>
          </a:xfrm>
          <a:prstGeom prst="rect">
            <a:avLst/>
          </a:prstGeom>
          <a:ln w="76200">
            <a:solidFill>
              <a:srgbClr val="0099CC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673A612-C7AC-427D-9DD1-3DACEC1C8444}"/>
              </a:ext>
            </a:extLst>
          </p:cNvPr>
          <p:cNvSpPr txBox="1"/>
          <p:nvPr/>
        </p:nvSpPr>
        <p:spPr>
          <a:xfrm>
            <a:off x="3069772" y="3244334"/>
            <a:ext cx="61395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195BD47-D648-4667-8FED-18EAA6A15CA3}"/>
              </a:ext>
            </a:extLst>
          </p:cNvPr>
          <p:cNvSpPr txBox="1"/>
          <p:nvPr/>
        </p:nvSpPr>
        <p:spPr>
          <a:xfrm>
            <a:off x="380998" y="5660986"/>
            <a:ext cx="978915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200" b="0" i="0" u="none" strike="noStrike" dirty="0">
                <a:solidFill>
                  <a:srgbClr val="000000"/>
                </a:solidFill>
                <a:effectLst/>
                <a:latin typeface="+mj-lt"/>
              </a:rPr>
              <a:t>Please leave us some feedback on our Padlet: </a:t>
            </a:r>
            <a:r>
              <a:rPr lang="en-GB" sz="2400" dirty="0">
                <a:solidFill>
                  <a:srgbClr val="0099CC"/>
                </a:solidFill>
                <a:latin typeface="+mj-l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Short Cuts: The Benefits of Short Film (padlet.com)</a:t>
            </a:r>
            <a:r>
              <a:rPr lang="en-GB" sz="2400" dirty="0"/>
              <a:t>.  </a:t>
            </a:r>
            <a:r>
              <a:rPr lang="en-GB" sz="2200" b="0" i="0" u="none" strike="noStrike" dirty="0">
                <a:solidFill>
                  <a:srgbClr val="000000"/>
                </a:solidFill>
                <a:effectLst/>
                <a:latin typeface="+mj-lt"/>
              </a:rPr>
              <a:t>The link has been posted in the chat too.</a:t>
            </a:r>
            <a:r>
              <a:rPr lang="en-GB" sz="2200" b="0" i="0" dirty="0">
                <a:solidFill>
                  <a:srgbClr val="000000"/>
                </a:solidFill>
                <a:effectLst/>
                <a:latin typeface="+mj-lt"/>
              </a:rPr>
              <a:t>​</a:t>
            </a:r>
            <a:endParaRPr lang="en-GB" sz="2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093151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DFDCBC-70BA-423E-BBF0-ECA389ECFD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0114" y="365125"/>
            <a:ext cx="9800046" cy="1067435"/>
          </a:xfrm>
          <a:solidFill>
            <a:schemeClr val="tx1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GB" sz="4800" dirty="0">
                <a:solidFill>
                  <a:schemeClr val="bg1"/>
                </a:solidFill>
                <a:latin typeface="Avenir Next LT Pro" panose="020B0504020202020204" pitchFamily="34" charset="0"/>
              </a:rPr>
              <a:t>Today’s </a:t>
            </a:r>
            <a:r>
              <a:rPr lang="en-GB" sz="4800" dirty="0">
                <a:solidFill>
                  <a:srgbClr val="0099CC"/>
                </a:solidFill>
                <a:latin typeface="Avenir Next LT Pro" panose="020B0504020202020204" pitchFamily="34" charset="0"/>
              </a:rPr>
              <a:t>Schedule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820157-85E4-4C98-8D98-A90A9AE3CA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0114" y="1727199"/>
            <a:ext cx="9800046" cy="4765675"/>
          </a:xfr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buNone/>
            </a:pPr>
            <a:r>
              <a:rPr lang="en-GB" b="1" dirty="0">
                <a:solidFill>
                  <a:srgbClr val="0099CC"/>
                </a:solidFill>
                <a:effectLst/>
                <a:latin typeface="+mj-lt"/>
                <a:ea typeface="Calibri" panose="020F0502020204030204" pitchFamily="34" charset="0"/>
              </a:rPr>
              <a:t>4.30pm</a:t>
            </a:r>
            <a:r>
              <a:rPr lang="en-GB" dirty="0">
                <a:effectLst/>
                <a:latin typeface="+mj-lt"/>
                <a:ea typeface="Calibri" panose="020F0502020204030204" pitchFamily="34" charset="0"/>
              </a:rPr>
              <a:t>	Scott Donaldson: Welcome and Introduction</a:t>
            </a:r>
          </a:p>
          <a:p>
            <a:pPr marL="0" indent="0">
              <a:buNone/>
            </a:pPr>
            <a:r>
              <a:rPr lang="en-GB" b="1" dirty="0">
                <a:solidFill>
                  <a:srgbClr val="0099CC"/>
                </a:solidFill>
                <a:effectLst/>
                <a:latin typeface="+mj-lt"/>
                <a:ea typeface="Calibri" panose="020F0502020204030204" pitchFamily="34" charset="0"/>
              </a:rPr>
              <a:t>4.35pm</a:t>
            </a:r>
            <a:r>
              <a:rPr lang="en-GB" dirty="0">
                <a:effectLst/>
                <a:latin typeface="+mj-lt"/>
                <a:ea typeface="Calibri" panose="020F0502020204030204" pitchFamily="34" charset="0"/>
              </a:rPr>
              <a:t>	Ainslie Henderson</a:t>
            </a:r>
            <a:endParaRPr lang="en-GB" dirty="0">
              <a:effectLst/>
              <a:latin typeface="+mj-lt"/>
              <a:ea typeface="Calibri" panose="020F0502020204030204" pitchFamily="34" charset="0"/>
              <a:cs typeface="Calibri Light"/>
            </a:endParaRPr>
          </a:p>
          <a:p>
            <a:pPr marL="0" indent="0">
              <a:buNone/>
            </a:pPr>
            <a:r>
              <a:rPr lang="en-GB" b="1" dirty="0">
                <a:solidFill>
                  <a:srgbClr val="0099CC"/>
                </a:solidFill>
                <a:effectLst/>
                <a:latin typeface="+mj-lt"/>
                <a:ea typeface="Calibri" panose="020F0502020204030204" pitchFamily="34" charset="0"/>
              </a:rPr>
              <a:t>4.50pm	</a:t>
            </a:r>
            <a:r>
              <a:rPr lang="en-GB" dirty="0">
                <a:effectLst/>
                <a:latin typeface="+mj-lt"/>
                <a:ea typeface="Calibri" panose="020F0502020204030204" pitchFamily="34" charset="0"/>
              </a:rPr>
              <a:t>Michaël Dudok de Wit</a:t>
            </a:r>
          </a:p>
          <a:p>
            <a:pPr marL="0" indent="0">
              <a:buNone/>
            </a:pPr>
            <a:r>
              <a:rPr lang="en-GB" b="1" dirty="0">
                <a:solidFill>
                  <a:srgbClr val="0099CC"/>
                </a:solidFill>
                <a:latin typeface="+mj-lt"/>
                <a:ea typeface="Calibri" panose="020F0502020204030204" pitchFamily="34" charset="0"/>
              </a:rPr>
              <a:t>5.05pm	</a:t>
            </a:r>
            <a:r>
              <a:rPr lang="en-GB" dirty="0">
                <a:effectLst/>
                <a:latin typeface="+mj-lt"/>
                <a:ea typeface="Calibri" panose="020F0502020204030204" pitchFamily="34" charset="0"/>
              </a:rPr>
              <a:t>Question and Answer Session</a:t>
            </a:r>
          </a:p>
          <a:p>
            <a:pPr marL="0" indent="0">
              <a:buNone/>
            </a:pPr>
            <a:r>
              <a:rPr lang="en-GB" b="1" dirty="0">
                <a:solidFill>
                  <a:srgbClr val="0099CC"/>
                </a:solidFill>
                <a:latin typeface="+mj-lt"/>
                <a:ea typeface="Calibri" panose="020F0502020204030204" pitchFamily="34" charset="0"/>
                <a:cs typeface="Calibri Light"/>
              </a:rPr>
              <a:t>5.25pm</a:t>
            </a:r>
            <a:r>
              <a:rPr lang="en-GB" dirty="0">
                <a:effectLst/>
                <a:latin typeface="+mj-lt"/>
                <a:ea typeface="Calibri" panose="020F0502020204030204" pitchFamily="34" charset="0"/>
              </a:rPr>
              <a:t>	Feedback</a:t>
            </a:r>
            <a:endParaRPr lang="en-GB" dirty="0"/>
          </a:p>
          <a:p>
            <a:pPr marL="0" indent="0">
              <a:buNone/>
            </a:pPr>
            <a:r>
              <a:rPr lang="en-GB" b="1" dirty="0">
                <a:solidFill>
                  <a:srgbClr val="0099CC"/>
                </a:solidFill>
                <a:effectLst/>
                <a:latin typeface="+mj-lt"/>
                <a:ea typeface="Calibri" panose="020F0502020204030204" pitchFamily="34" charset="0"/>
              </a:rPr>
              <a:t>5.30pm</a:t>
            </a:r>
            <a:r>
              <a:rPr lang="en-GB" dirty="0">
                <a:effectLst/>
                <a:latin typeface="+mj-lt"/>
                <a:ea typeface="Calibri" panose="020F0502020204030204" pitchFamily="34" charset="0"/>
              </a:rPr>
              <a:t>	End</a:t>
            </a:r>
            <a:endParaRPr lang="en-GB" sz="2600" dirty="0">
              <a:latin typeface="Avenir Next LT Pro" panose="020B05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7A4087D-66D3-4C61-80B6-032470A4F4E8}"/>
              </a:ext>
            </a:extLst>
          </p:cNvPr>
          <p:cNvSpPr txBox="1"/>
          <p:nvPr/>
        </p:nvSpPr>
        <p:spPr>
          <a:xfrm>
            <a:off x="10464801" y="289679"/>
            <a:ext cx="1727200" cy="6278642"/>
          </a:xfrm>
          <a:prstGeom prst="rect">
            <a:avLst/>
          </a:prstGeom>
          <a:solidFill>
            <a:srgbClr val="0099CC"/>
          </a:solidFill>
        </p:spPr>
        <p:txBody>
          <a:bodyPr wrap="square" rtlCol="0">
            <a:spAutoFit/>
          </a:bodyPr>
          <a:lstStyle/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dirty="0"/>
          </a:p>
        </p:txBody>
      </p:sp>
      <p:pic>
        <p:nvPicPr>
          <p:cNvPr id="9" name="Picture 8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9C06D057-7F75-4C49-9B77-64FAB04FA30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5177" y="2955138"/>
            <a:ext cx="1697245" cy="94772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1477422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DFDCBC-70BA-423E-BBF0-ECA389ECFD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0114" y="365125"/>
            <a:ext cx="9800046" cy="1067435"/>
          </a:xfrm>
          <a:solidFill>
            <a:schemeClr val="tx1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GB" sz="4800" dirty="0">
                <a:solidFill>
                  <a:schemeClr val="bg1"/>
                </a:solidFill>
                <a:latin typeface="Avenir Next LT Pro" panose="020B0504020202020204" pitchFamily="34" charset="0"/>
              </a:rPr>
              <a:t>Our </a:t>
            </a:r>
            <a:r>
              <a:rPr lang="en-GB" sz="4800" dirty="0">
                <a:solidFill>
                  <a:srgbClr val="0099CC"/>
                </a:solidFill>
                <a:latin typeface="Avenir Next LT Pro" panose="020B0504020202020204" pitchFamily="34" charset="0"/>
              </a:rPr>
              <a:t>Aim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820157-85E4-4C98-8D98-A90A9AE3CA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0114" y="1727199"/>
            <a:ext cx="9800046" cy="4765675"/>
          </a:xfrm>
          <a:ln>
            <a:noFill/>
          </a:ln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ctr" rtl="0" fontAlgn="base">
              <a:buNone/>
            </a:pPr>
            <a:r>
              <a:rPr lang="en-GB" sz="3200" dirty="0">
                <a:solidFill>
                  <a:srgbClr val="000000"/>
                </a:solidFill>
                <a:latin typeface="+mj-lt"/>
                <a:cs typeface="Calibri"/>
              </a:rPr>
              <a:t>T</a:t>
            </a:r>
            <a:r>
              <a:rPr lang="en-GB" sz="3200" i="0" dirty="0">
                <a:solidFill>
                  <a:srgbClr val="000000"/>
                </a:solidFill>
                <a:effectLst/>
                <a:latin typeface="+mj-lt"/>
                <a:cs typeface="Calibri"/>
              </a:rPr>
              <a:t>o inspire and equip people across Scotland to be able to </a:t>
            </a:r>
          </a:p>
          <a:p>
            <a:pPr marL="0" indent="0" algn="ctr" rtl="0" fontAlgn="base">
              <a:buNone/>
            </a:pPr>
            <a:r>
              <a:rPr lang="en-GB" sz="4000" b="1" i="0" dirty="0">
                <a:solidFill>
                  <a:srgbClr val="0099CC"/>
                </a:solidFill>
                <a:effectLst/>
                <a:latin typeface="+mj-lt"/>
                <a:cs typeface="Calibri"/>
              </a:rPr>
              <a:t>enjoy, </a:t>
            </a:r>
          </a:p>
          <a:p>
            <a:pPr marL="0" indent="0" algn="ctr" rtl="0" fontAlgn="base">
              <a:buNone/>
            </a:pPr>
            <a:r>
              <a:rPr lang="en-GB" sz="4000" b="1" i="0" dirty="0">
                <a:solidFill>
                  <a:srgbClr val="0099CC"/>
                </a:solidFill>
                <a:effectLst/>
                <a:latin typeface="+mj-lt"/>
                <a:cs typeface="Calibri"/>
              </a:rPr>
              <a:t>understand, </a:t>
            </a:r>
          </a:p>
          <a:p>
            <a:pPr marL="0" indent="0" algn="ctr" rtl="0" fontAlgn="base">
              <a:buNone/>
            </a:pPr>
            <a:r>
              <a:rPr lang="en-GB" sz="4000" b="1" i="0" dirty="0">
                <a:solidFill>
                  <a:srgbClr val="0099CC"/>
                </a:solidFill>
                <a:effectLst/>
                <a:latin typeface="+mj-lt"/>
                <a:cs typeface="Calibri"/>
              </a:rPr>
              <a:t>create, </a:t>
            </a:r>
          </a:p>
          <a:p>
            <a:pPr marL="0" indent="0" algn="ctr" rtl="0" fontAlgn="base">
              <a:buNone/>
            </a:pPr>
            <a:r>
              <a:rPr lang="en-GB" sz="4000" b="1" i="0" dirty="0">
                <a:solidFill>
                  <a:srgbClr val="0099CC"/>
                </a:solidFill>
                <a:effectLst/>
                <a:latin typeface="+mj-lt"/>
                <a:cs typeface="Calibri"/>
              </a:rPr>
              <a:t>explore </a:t>
            </a:r>
            <a:r>
              <a:rPr lang="en-GB" sz="3200" i="0" dirty="0">
                <a:effectLst/>
                <a:latin typeface="+mj-lt"/>
                <a:cs typeface="Calibri"/>
              </a:rPr>
              <a:t>and</a:t>
            </a:r>
            <a:r>
              <a:rPr lang="en-GB" sz="3200" i="0" dirty="0">
                <a:solidFill>
                  <a:srgbClr val="0099CC"/>
                </a:solidFill>
                <a:effectLst/>
                <a:latin typeface="+mj-lt"/>
                <a:cs typeface="Calibri"/>
              </a:rPr>
              <a:t> </a:t>
            </a:r>
          </a:p>
          <a:p>
            <a:pPr marL="0" indent="0" algn="ctr" rtl="0" fontAlgn="base">
              <a:buNone/>
            </a:pPr>
            <a:r>
              <a:rPr lang="en-GB" sz="4000" b="1" i="0" dirty="0">
                <a:solidFill>
                  <a:srgbClr val="0099CC"/>
                </a:solidFill>
                <a:effectLst/>
                <a:latin typeface="+mj-lt"/>
                <a:cs typeface="Calibri"/>
              </a:rPr>
              <a:t>share</a:t>
            </a:r>
            <a:r>
              <a:rPr lang="en-GB" sz="4000" b="1" i="0" dirty="0">
                <a:solidFill>
                  <a:srgbClr val="000000"/>
                </a:solidFill>
                <a:effectLst/>
                <a:latin typeface="+mj-lt"/>
                <a:cs typeface="Calibri"/>
              </a:rPr>
              <a:t> </a:t>
            </a:r>
          </a:p>
          <a:p>
            <a:pPr marL="0" indent="0" algn="ctr" rtl="0" fontAlgn="base">
              <a:buNone/>
            </a:pPr>
            <a:r>
              <a:rPr lang="en-GB" sz="3200" i="0" dirty="0">
                <a:solidFill>
                  <a:srgbClr val="000000"/>
                </a:solidFill>
                <a:effectLst/>
                <a:latin typeface="+mj-lt"/>
                <a:cs typeface="Calibri"/>
              </a:rPr>
              <a:t>film in all its forms throughout their lives. </a:t>
            </a:r>
            <a:r>
              <a:rPr lang="en-GB" sz="3200" i="0" dirty="0">
                <a:solidFill>
                  <a:srgbClr val="000000"/>
                </a:solidFill>
                <a:effectLst/>
                <a:latin typeface="Arial Nova" panose="020B0504020202020204" pitchFamily="34" charset="0"/>
                <a:cs typeface="Calibri"/>
              </a:rPr>
              <a:t> </a:t>
            </a:r>
          </a:p>
          <a:p>
            <a:pPr marL="0" indent="0">
              <a:buNone/>
            </a:pPr>
            <a:endParaRPr lang="en-GB" sz="2600" dirty="0">
              <a:latin typeface="Avenir Next LT Pro" panose="020B05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7A4087D-66D3-4C61-80B6-032470A4F4E8}"/>
              </a:ext>
            </a:extLst>
          </p:cNvPr>
          <p:cNvSpPr txBox="1"/>
          <p:nvPr/>
        </p:nvSpPr>
        <p:spPr>
          <a:xfrm>
            <a:off x="10464801" y="289679"/>
            <a:ext cx="1727200" cy="6278642"/>
          </a:xfrm>
          <a:prstGeom prst="rect">
            <a:avLst/>
          </a:prstGeom>
          <a:solidFill>
            <a:srgbClr val="0099CC"/>
          </a:solidFill>
        </p:spPr>
        <p:txBody>
          <a:bodyPr wrap="square" rtlCol="0">
            <a:spAutoFit/>
          </a:bodyPr>
          <a:lstStyle/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dirty="0"/>
          </a:p>
        </p:txBody>
      </p:sp>
      <p:pic>
        <p:nvPicPr>
          <p:cNvPr id="9" name="Picture 8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9C06D057-7F75-4C49-9B77-64FAB04FA30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5177" y="2955138"/>
            <a:ext cx="1697245" cy="94772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6249935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DFDCBC-70BA-423E-BBF0-ECA389ECFD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0114" y="365125"/>
            <a:ext cx="9800046" cy="1067435"/>
          </a:xfrm>
          <a:solidFill>
            <a:schemeClr val="tx1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GB" sz="4800" dirty="0">
                <a:solidFill>
                  <a:schemeClr val="bg1"/>
                </a:solidFill>
                <a:latin typeface="Avenir Next LT Pro" panose="020B0504020202020204" pitchFamily="34" charset="0"/>
              </a:rPr>
              <a:t>Ainslie </a:t>
            </a:r>
            <a:r>
              <a:rPr lang="en-GB" sz="4800" dirty="0">
                <a:solidFill>
                  <a:srgbClr val="0099CC"/>
                </a:solidFill>
                <a:latin typeface="Avenir Next LT Pro" panose="020B0504020202020204" pitchFamily="34" charset="0"/>
              </a:rPr>
              <a:t>Henderson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820157-85E4-4C98-8D98-A90A9AE3CA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0114" y="1727199"/>
            <a:ext cx="6793816" cy="4765675"/>
          </a:xfrm>
          <a:ln>
            <a:noFill/>
          </a:ln>
        </p:spPr>
        <p:txBody>
          <a:bodyPr vert="horz" lIns="91440" tIns="45720" rIns="91440" bIns="45720" rtlCol="0" anchor="ctr">
            <a:normAutofit fontScale="85000" lnSpcReduction="10000"/>
          </a:bodyPr>
          <a:lstStyle/>
          <a:p>
            <a:pPr marL="0" indent="0" algn="just">
              <a:buNone/>
            </a:pPr>
            <a:r>
              <a:rPr lang="en-GB" sz="2400" dirty="0">
                <a:effectLst/>
                <a:latin typeface="+mj-lt"/>
                <a:ea typeface="Calibri" panose="020F0502020204030204" pitchFamily="34" charset="0"/>
              </a:rPr>
              <a:t>Ainslie Henderson is a Writer/Director/Animator/ who, in 2012 was awarded a BAFTA for co-writing ‘The Making of </a:t>
            </a:r>
            <a:r>
              <a:rPr lang="en-GB" sz="2400" dirty="0" err="1">
                <a:effectLst/>
                <a:latin typeface="+mj-lt"/>
                <a:ea typeface="Calibri" panose="020F0502020204030204" pitchFamily="34" charset="0"/>
              </a:rPr>
              <a:t>Longbird</a:t>
            </a:r>
            <a:r>
              <a:rPr lang="en-GB" sz="2400" dirty="0">
                <a:effectLst/>
                <a:latin typeface="+mj-lt"/>
                <a:ea typeface="Calibri" panose="020F0502020204030204" pitchFamily="34" charset="0"/>
              </a:rPr>
              <a:t>.’</a:t>
            </a:r>
          </a:p>
          <a:p>
            <a:pPr marL="0" indent="0" algn="just">
              <a:buNone/>
            </a:pPr>
            <a:r>
              <a:rPr lang="en-GB" sz="2400" dirty="0">
                <a:effectLst/>
                <a:latin typeface="+mj-lt"/>
                <a:ea typeface="Calibri" panose="020F0502020204030204" pitchFamily="34" charset="0"/>
              </a:rPr>
              <a:t>Ainslie’s following short films ‘I Am Tom Moody’ and ‘Monkey Love Experiments’ were both BAFTA nominated, and have won over 60 international festival awards, including; Best British short at Encounters, and the Jury crystal at Annecy.</a:t>
            </a:r>
          </a:p>
          <a:p>
            <a:pPr marL="0" indent="0" algn="just">
              <a:buNone/>
            </a:pPr>
            <a:r>
              <a:rPr lang="en-GB" sz="2400" dirty="0">
                <a:effectLst/>
                <a:latin typeface="+mj-lt"/>
                <a:ea typeface="Calibri" panose="020F0502020204030204" pitchFamily="34" charset="0"/>
              </a:rPr>
              <a:t>‘Moving On’- his music video for the band ‘James’ - has clocked up over 1.9m plays on Vimeo, and was awarded the UK’s Best animated music video. His latest short film ‘Stems’ was awarded Edinburgh International film festival’s McLaren award.</a:t>
            </a:r>
          </a:p>
          <a:p>
            <a:pPr marL="0" indent="0" algn="just">
              <a:buNone/>
            </a:pPr>
            <a:r>
              <a:rPr lang="en-GB" sz="2400" dirty="0">
                <a:effectLst/>
                <a:latin typeface="+mj-lt"/>
                <a:ea typeface="Calibri" panose="020F0502020204030204" pitchFamily="34" charset="0"/>
              </a:rPr>
              <a:t>In 2016, he and creative partner, Will Anderson produced the animated content for Martin Green’s show ‘Flit’, which toured internationally and was awarded 4 stars in the Guardian newspaper.</a:t>
            </a:r>
          </a:p>
          <a:p>
            <a:pPr marL="0" indent="0" algn="just">
              <a:buNone/>
            </a:pPr>
            <a:r>
              <a:rPr lang="en-GB" sz="2400" dirty="0">
                <a:effectLst/>
                <a:latin typeface="+mj-lt"/>
                <a:ea typeface="Calibri" panose="020F0502020204030204" pitchFamily="34" charset="0"/>
              </a:rPr>
              <a:t>Ainslie has a particular love of stop frame animation and is currently freelancing between Edinburgh and Newcastle.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7A4087D-66D3-4C61-80B6-032470A4F4E8}"/>
              </a:ext>
            </a:extLst>
          </p:cNvPr>
          <p:cNvSpPr txBox="1"/>
          <p:nvPr/>
        </p:nvSpPr>
        <p:spPr>
          <a:xfrm>
            <a:off x="10464801" y="289679"/>
            <a:ext cx="1727200" cy="6278642"/>
          </a:xfrm>
          <a:prstGeom prst="rect">
            <a:avLst/>
          </a:prstGeom>
          <a:solidFill>
            <a:srgbClr val="0099CC"/>
          </a:solidFill>
        </p:spPr>
        <p:txBody>
          <a:bodyPr wrap="square" rtlCol="0">
            <a:spAutoFit/>
          </a:bodyPr>
          <a:lstStyle/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dirty="0"/>
          </a:p>
        </p:txBody>
      </p:sp>
      <p:pic>
        <p:nvPicPr>
          <p:cNvPr id="9" name="Picture 8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9C06D057-7F75-4C49-9B77-64FAB04FA30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5177" y="2955138"/>
            <a:ext cx="1697245" cy="94772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0D11CAA-39B2-4365-B68F-5E4196EFF2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8571" y="3001202"/>
            <a:ext cx="2711589" cy="18033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0259729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DFDCBC-70BA-423E-BBF0-ECA389ECFD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0114" y="365125"/>
            <a:ext cx="9800046" cy="1067435"/>
          </a:xfrm>
          <a:solidFill>
            <a:schemeClr val="tx1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GB" sz="4800" dirty="0">
                <a:solidFill>
                  <a:schemeClr val="bg1"/>
                </a:solidFill>
                <a:latin typeface="Avenir Next LT Pro" panose="020B0504020202020204" pitchFamily="34" charset="0"/>
              </a:rPr>
              <a:t>Michaël </a:t>
            </a:r>
            <a:r>
              <a:rPr lang="en-GB" sz="4800" dirty="0">
                <a:solidFill>
                  <a:srgbClr val="0099CC"/>
                </a:solidFill>
                <a:latin typeface="Avenir Next LT Pro" panose="020B0504020202020204" pitchFamily="34" charset="0"/>
              </a:rPr>
              <a:t>Dudok de Wit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820157-85E4-4C98-8D98-A90A9AE3CA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0114" y="1727199"/>
            <a:ext cx="6793816" cy="4765675"/>
          </a:xfrm>
          <a:ln>
            <a:noFill/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indent="0" algn="just">
              <a:buNone/>
            </a:pPr>
            <a:r>
              <a:rPr lang="en-GB" sz="2000" b="0" i="0" dirty="0">
                <a:solidFill>
                  <a:srgbClr val="202122"/>
                </a:solidFill>
                <a:effectLst/>
                <a:latin typeface="+mj-lt"/>
              </a:rPr>
              <a:t>Michaël Dudok de Wit is a Dutch animator, director and illustrator based in London. </a:t>
            </a:r>
          </a:p>
          <a:p>
            <a:pPr marL="0" indent="0" algn="just">
              <a:buNone/>
            </a:pPr>
            <a:r>
              <a:rPr lang="en-GB" sz="2000" b="0" i="0" dirty="0">
                <a:solidFill>
                  <a:srgbClr val="202122"/>
                </a:solidFill>
                <a:effectLst/>
                <a:latin typeface="+mj-lt"/>
              </a:rPr>
              <a:t>In 1992, he created the short film ‘Tom Sweep’, followed by ‘The Monk and the Fish’ (1994) which was made in France with the studio </a:t>
            </a:r>
            <a:r>
              <a:rPr lang="en-GB" sz="2000" b="0" i="0" dirty="0" err="1">
                <a:solidFill>
                  <a:srgbClr val="202122"/>
                </a:solidFill>
                <a:effectLst/>
                <a:latin typeface="+mj-lt"/>
              </a:rPr>
              <a:t>Folimage</a:t>
            </a:r>
            <a:r>
              <a:rPr lang="en-GB" sz="2000" b="0" i="0" dirty="0">
                <a:solidFill>
                  <a:srgbClr val="202122"/>
                </a:solidFill>
                <a:effectLst/>
                <a:latin typeface="+mj-lt"/>
              </a:rPr>
              <a:t>. This film was nominated for an Oscar and has won numerous prizes including a César Award for </a:t>
            </a:r>
            <a:r>
              <a:rPr lang="en-GB" sz="2000" b="0" i="1" dirty="0">
                <a:solidFill>
                  <a:srgbClr val="202122"/>
                </a:solidFill>
                <a:effectLst/>
                <a:latin typeface="+mj-lt"/>
              </a:rPr>
              <a:t>Best Short Film</a:t>
            </a:r>
            <a:r>
              <a:rPr lang="en-GB" sz="2000" b="0" i="0" dirty="0">
                <a:solidFill>
                  <a:srgbClr val="202122"/>
                </a:solidFill>
                <a:effectLst/>
                <a:latin typeface="+mj-lt"/>
              </a:rPr>
              <a:t> and the Cartoon d’or. Michael also writes and illustrates children's picture books and teaches animation at art colleges in England and abroad.</a:t>
            </a:r>
          </a:p>
          <a:p>
            <a:pPr marL="0" indent="0" algn="just">
              <a:buNone/>
            </a:pPr>
            <a:r>
              <a:rPr lang="en-GB" sz="2000" b="0" i="0" dirty="0">
                <a:solidFill>
                  <a:srgbClr val="202122"/>
                </a:solidFill>
                <a:effectLst/>
                <a:latin typeface="+mj-lt"/>
              </a:rPr>
              <a:t>His film ‘Father and Daughter’ (2000) won an Academy Award, a BAFTA Award, the Grand Prix at Annecy and dozens of other major awards. In 2006, he made the short film ‘The Aroma of Tea’, which was drawn entirely with tea. </a:t>
            </a:r>
          </a:p>
          <a:p>
            <a:pPr marL="0" indent="0" algn="just">
              <a:buNone/>
            </a:pPr>
            <a:r>
              <a:rPr lang="en-GB" sz="2000" b="0" i="0" dirty="0">
                <a:solidFill>
                  <a:srgbClr val="202122"/>
                </a:solidFill>
                <a:effectLst/>
                <a:latin typeface="+mj-lt"/>
              </a:rPr>
              <a:t>In 2016, he released the feature-length film ‘The Red Turtle’ which was nominated for Best Animated Feature Film at the 9</a:t>
            </a:r>
            <a:r>
              <a:rPr lang="en-GB" sz="2000" b="0" i="0" baseline="30000" dirty="0">
                <a:solidFill>
                  <a:srgbClr val="202122"/>
                </a:solidFill>
                <a:effectLst/>
                <a:latin typeface="+mj-lt"/>
              </a:rPr>
              <a:t>th</a:t>
            </a:r>
            <a:r>
              <a:rPr lang="en-GB" sz="2000" b="0" i="0" dirty="0">
                <a:solidFill>
                  <a:srgbClr val="202122"/>
                </a:solidFill>
                <a:effectLst/>
                <a:latin typeface="+mj-lt"/>
              </a:rPr>
              <a:t> Academy Awards.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7A4087D-66D3-4C61-80B6-032470A4F4E8}"/>
              </a:ext>
            </a:extLst>
          </p:cNvPr>
          <p:cNvSpPr txBox="1"/>
          <p:nvPr/>
        </p:nvSpPr>
        <p:spPr>
          <a:xfrm>
            <a:off x="10464801" y="289679"/>
            <a:ext cx="1727200" cy="6278642"/>
          </a:xfrm>
          <a:prstGeom prst="rect">
            <a:avLst/>
          </a:prstGeom>
          <a:solidFill>
            <a:srgbClr val="0099CC"/>
          </a:solidFill>
        </p:spPr>
        <p:txBody>
          <a:bodyPr wrap="square" rtlCol="0">
            <a:spAutoFit/>
          </a:bodyPr>
          <a:lstStyle/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dirty="0"/>
          </a:p>
        </p:txBody>
      </p:sp>
      <p:pic>
        <p:nvPicPr>
          <p:cNvPr id="9" name="Picture 8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9C06D057-7F75-4C49-9B77-64FAB04FA30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5177" y="2955138"/>
            <a:ext cx="1697245" cy="94772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9B2EB6C-9B6A-47DD-AC32-086C2A344A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8571" y="2804359"/>
            <a:ext cx="2711589" cy="218508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8236086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2" name="Rectangle 81">
            <a:extLst>
              <a:ext uri="{FF2B5EF4-FFF2-40B4-BE49-F238E27FC236}">
                <a16:creationId xmlns:a16="http://schemas.microsoft.com/office/drawing/2014/main" id="{5F879AC3-D4CE-493C-ADC7-06205677F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736F0DFD-0954-464F-BF12-DD2E6F6E03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983504" cy="6858000"/>
          </a:xfrm>
          <a:custGeom>
            <a:avLst/>
            <a:gdLst>
              <a:gd name="connsiteX0" fmla="*/ 0 w 1983504"/>
              <a:gd name="connsiteY0" fmla="*/ 0 h 6858000"/>
              <a:gd name="connsiteX1" fmla="*/ 1376658 w 1983504"/>
              <a:gd name="connsiteY1" fmla="*/ 0 h 6858000"/>
              <a:gd name="connsiteX2" fmla="*/ 1690650 w 1983504"/>
              <a:gd name="connsiteY2" fmla="*/ 110269 h 6858000"/>
              <a:gd name="connsiteX3" fmla="*/ 1645361 w 1983504"/>
              <a:gd name="connsiteY3" fmla="*/ 135168 h 6858000"/>
              <a:gd name="connsiteX4" fmla="*/ 1373640 w 1983504"/>
              <a:gd name="connsiteY4" fmla="*/ 71141 h 6858000"/>
              <a:gd name="connsiteX5" fmla="*/ 1319295 w 1983504"/>
              <a:gd name="connsiteY5" fmla="*/ 88927 h 6858000"/>
              <a:gd name="connsiteX6" fmla="*/ 1346468 w 1983504"/>
              <a:gd name="connsiteY6" fmla="*/ 163625 h 6858000"/>
              <a:gd name="connsiteX7" fmla="*/ 1464213 w 1983504"/>
              <a:gd name="connsiteY7" fmla="*/ 192082 h 6858000"/>
              <a:gd name="connsiteX8" fmla="*/ 1648381 w 1983504"/>
              <a:gd name="connsiteY8" fmla="*/ 373491 h 6858000"/>
              <a:gd name="connsiteX9" fmla="*/ 1370620 w 1983504"/>
              <a:gd name="connsiteY9" fmla="*/ 352148 h 6858000"/>
              <a:gd name="connsiteX10" fmla="*/ 1322314 w 1983504"/>
              <a:gd name="connsiteY10" fmla="*/ 394834 h 6858000"/>
              <a:gd name="connsiteX11" fmla="*/ 1304199 w 1983504"/>
              <a:gd name="connsiteY11" fmla="*/ 451747 h 6858000"/>
              <a:gd name="connsiteX12" fmla="*/ 1222682 w 1983504"/>
              <a:gd name="connsiteY12" fmla="*/ 359262 h 6858000"/>
              <a:gd name="connsiteX13" fmla="*/ 1153242 w 1983504"/>
              <a:gd name="connsiteY13" fmla="*/ 334364 h 6858000"/>
              <a:gd name="connsiteX14" fmla="*/ 1132108 w 1983504"/>
              <a:gd name="connsiteY14" fmla="*/ 416176 h 6858000"/>
              <a:gd name="connsiteX15" fmla="*/ 1195509 w 1983504"/>
              <a:gd name="connsiteY15" fmla="*/ 505101 h 6858000"/>
              <a:gd name="connsiteX16" fmla="*/ 1364582 w 1983504"/>
              <a:gd name="connsiteY16" fmla="*/ 558458 h 6858000"/>
              <a:gd name="connsiteX17" fmla="*/ 1183434 w 1983504"/>
              <a:gd name="connsiteY17" fmla="*/ 558458 h 6858000"/>
              <a:gd name="connsiteX18" fmla="*/ 975114 w 1983504"/>
              <a:gd name="connsiteY18" fmla="*/ 522887 h 6858000"/>
              <a:gd name="connsiteX19" fmla="*/ 754716 w 1983504"/>
              <a:gd name="connsiteY19" fmla="*/ 533558 h 6858000"/>
              <a:gd name="connsiteX20" fmla="*/ 546395 w 1983504"/>
              <a:gd name="connsiteY20" fmla="*/ 462417 h 6858000"/>
              <a:gd name="connsiteX21" fmla="*/ 335056 w 1983504"/>
              <a:gd name="connsiteY21" fmla="*/ 465975 h 6858000"/>
              <a:gd name="connsiteX22" fmla="*/ 1270988 w 1983504"/>
              <a:gd name="connsiteY22" fmla="*/ 910606 h 6858000"/>
              <a:gd name="connsiteX23" fmla="*/ 1225701 w 1983504"/>
              <a:gd name="connsiteY23" fmla="*/ 921277 h 6858000"/>
              <a:gd name="connsiteX24" fmla="*/ 1165318 w 1983504"/>
              <a:gd name="connsiteY24" fmla="*/ 949734 h 6858000"/>
              <a:gd name="connsiteX25" fmla="*/ 1210606 w 1983504"/>
              <a:gd name="connsiteY25" fmla="*/ 1006647 h 6858000"/>
              <a:gd name="connsiteX26" fmla="*/ 1455156 w 1983504"/>
              <a:gd name="connsiteY26" fmla="*/ 1113358 h 6858000"/>
              <a:gd name="connsiteX27" fmla="*/ 1515538 w 1983504"/>
              <a:gd name="connsiteY27" fmla="*/ 1220069 h 6858000"/>
              <a:gd name="connsiteX28" fmla="*/ 1440060 w 1983504"/>
              <a:gd name="connsiteY28" fmla="*/ 1209399 h 6858000"/>
              <a:gd name="connsiteX29" fmla="*/ 1373640 w 1983504"/>
              <a:gd name="connsiteY29" fmla="*/ 1230741 h 6858000"/>
              <a:gd name="connsiteX30" fmla="*/ 1400810 w 1983504"/>
              <a:gd name="connsiteY30" fmla="*/ 1365909 h 6858000"/>
              <a:gd name="connsiteX31" fmla="*/ 1748012 w 1983504"/>
              <a:gd name="connsiteY31" fmla="*/ 1540204 h 6858000"/>
              <a:gd name="connsiteX32" fmla="*/ 1778203 w 1983504"/>
              <a:gd name="connsiteY32" fmla="*/ 1597117 h 6858000"/>
              <a:gd name="connsiteX33" fmla="*/ 1735936 w 1983504"/>
              <a:gd name="connsiteY33" fmla="*/ 1636245 h 6858000"/>
              <a:gd name="connsiteX34" fmla="*/ 1624228 w 1983504"/>
              <a:gd name="connsiteY34" fmla="*/ 1657587 h 6858000"/>
              <a:gd name="connsiteX35" fmla="*/ 1781223 w 1983504"/>
              <a:gd name="connsiteY35" fmla="*/ 1849668 h 6858000"/>
              <a:gd name="connsiteX36" fmla="*/ 1838587 w 1983504"/>
              <a:gd name="connsiteY36" fmla="*/ 1903025 h 6858000"/>
              <a:gd name="connsiteX37" fmla="*/ 1938218 w 1983504"/>
              <a:gd name="connsiteY37" fmla="*/ 1984836 h 6858000"/>
              <a:gd name="connsiteX38" fmla="*/ 1938218 w 1983504"/>
              <a:gd name="connsiteY38" fmla="*/ 2013292 h 6858000"/>
              <a:gd name="connsiteX39" fmla="*/ 1805376 w 1983504"/>
              <a:gd name="connsiteY39" fmla="*/ 2102219 h 6858000"/>
              <a:gd name="connsiteX40" fmla="*/ 1563844 w 1983504"/>
              <a:gd name="connsiteY40" fmla="*/ 2077320 h 6858000"/>
              <a:gd name="connsiteX41" fmla="*/ 1920104 w 1983504"/>
              <a:gd name="connsiteY41" fmla="*/ 2208931 h 6858000"/>
              <a:gd name="connsiteX42" fmla="*/ 766792 w 1983504"/>
              <a:gd name="connsiteY42" fmla="*/ 1892353 h 6858000"/>
              <a:gd name="connsiteX43" fmla="*/ 839252 w 1983504"/>
              <a:gd name="connsiteY43" fmla="*/ 1974165 h 6858000"/>
              <a:gd name="connsiteX44" fmla="*/ 1243816 w 1983504"/>
              <a:gd name="connsiteY44" fmla="*/ 2191146 h 6858000"/>
              <a:gd name="connsiteX45" fmla="*/ 1358543 w 1983504"/>
              <a:gd name="connsiteY45" fmla="*/ 2326314 h 6858000"/>
              <a:gd name="connsiteX46" fmla="*/ 1479310 w 1983504"/>
              <a:gd name="connsiteY46" fmla="*/ 2401012 h 6858000"/>
              <a:gd name="connsiteX47" fmla="*/ 1648381 w 1983504"/>
              <a:gd name="connsiteY47" fmla="*/ 2401012 h 6858000"/>
              <a:gd name="connsiteX48" fmla="*/ 1769146 w 1983504"/>
              <a:gd name="connsiteY48" fmla="*/ 2518395 h 6858000"/>
              <a:gd name="connsiteX49" fmla="*/ 1645361 w 1983504"/>
              <a:gd name="connsiteY49" fmla="*/ 2543294 h 6858000"/>
              <a:gd name="connsiteX50" fmla="*/ 1500444 w 1983504"/>
              <a:gd name="connsiteY50" fmla="*/ 2525509 h 6858000"/>
              <a:gd name="connsiteX51" fmla="*/ 1337410 w 1983504"/>
              <a:gd name="connsiteY51" fmla="*/ 2564636 h 6858000"/>
              <a:gd name="connsiteX52" fmla="*/ 1186452 w 1983504"/>
              <a:gd name="connsiteY52" fmla="*/ 2532623 h 6858000"/>
              <a:gd name="connsiteX53" fmla="*/ 1005304 w 1983504"/>
              <a:gd name="connsiteY53" fmla="*/ 2553965 h 6858000"/>
              <a:gd name="connsiteX54" fmla="*/ 947940 w 1983504"/>
              <a:gd name="connsiteY54" fmla="*/ 2692689 h 6858000"/>
              <a:gd name="connsiteX55" fmla="*/ 929826 w 1983504"/>
              <a:gd name="connsiteY55" fmla="*/ 2703362 h 6858000"/>
              <a:gd name="connsiteX56" fmla="*/ 594701 w 1983504"/>
              <a:gd name="connsiteY56" fmla="*/ 2923898 h 6858000"/>
              <a:gd name="connsiteX57" fmla="*/ 501108 w 1983504"/>
              <a:gd name="connsiteY57" fmla="*/ 2941684 h 6858000"/>
              <a:gd name="connsiteX58" fmla="*/ 1053610 w 1983504"/>
              <a:gd name="connsiteY58" fmla="*/ 3329402 h 6858000"/>
              <a:gd name="connsiteX59" fmla="*/ 682256 w 1983504"/>
              <a:gd name="connsiteY59" fmla="*/ 3229805 h 6858000"/>
              <a:gd name="connsiteX60" fmla="*/ 630932 w 1983504"/>
              <a:gd name="connsiteY60" fmla="*/ 3393429 h 6858000"/>
              <a:gd name="connsiteX61" fmla="*/ 806041 w 1983504"/>
              <a:gd name="connsiteY61" fmla="*/ 3539269 h 6858000"/>
              <a:gd name="connsiteX62" fmla="*/ 869444 w 1983504"/>
              <a:gd name="connsiteY62" fmla="*/ 3827390 h 6858000"/>
              <a:gd name="connsiteX63" fmla="*/ 839252 w 1983504"/>
              <a:gd name="connsiteY63" fmla="*/ 4090612 h 6858000"/>
              <a:gd name="connsiteX64" fmla="*/ 763774 w 1983504"/>
              <a:gd name="connsiteY64" fmla="*/ 4172424 h 6858000"/>
              <a:gd name="connsiteX65" fmla="*/ 655085 w 1983504"/>
              <a:gd name="connsiteY65" fmla="*/ 4321821 h 6858000"/>
              <a:gd name="connsiteX66" fmla="*/ 588662 w 1983504"/>
              <a:gd name="connsiteY66" fmla="*/ 4414305 h 6858000"/>
              <a:gd name="connsiteX67" fmla="*/ 356189 w 1983504"/>
              <a:gd name="connsiteY67" fmla="*/ 4378734 h 6858000"/>
              <a:gd name="connsiteX68" fmla="*/ 667160 w 1983504"/>
              <a:gd name="connsiteY68" fmla="*/ 4613499 h 6858000"/>
              <a:gd name="connsiteX69" fmla="*/ 416573 w 1983504"/>
              <a:gd name="connsiteY69" fmla="*/ 4585042 h 6858000"/>
              <a:gd name="connsiteX70" fmla="*/ 335056 w 1983504"/>
              <a:gd name="connsiteY70" fmla="*/ 4602828 h 6858000"/>
              <a:gd name="connsiteX71" fmla="*/ 380342 w 1983504"/>
              <a:gd name="connsiteY71" fmla="*/ 4677526 h 6858000"/>
              <a:gd name="connsiteX72" fmla="*/ 564510 w 1983504"/>
              <a:gd name="connsiteY72" fmla="*/ 4805580 h 6858000"/>
              <a:gd name="connsiteX73" fmla="*/ 944922 w 1983504"/>
              <a:gd name="connsiteY73" fmla="*/ 5154171 h 6858000"/>
              <a:gd name="connsiteX74" fmla="*/ 576586 w 1983504"/>
              <a:gd name="connsiteY74" fmla="*/ 4994104 h 6858000"/>
              <a:gd name="connsiteX75" fmla="*/ 963036 w 1983504"/>
              <a:gd name="connsiteY75" fmla="*/ 5353367 h 6858000"/>
              <a:gd name="connsiteX76" fmla="*/ 1047572 w 1983504"/>
              <a:gd name="connsiteY76" fmla="*/ 5474306 h 6858000"/>
              <a:gd name="connsiteX77" fmla="*/ 1222682 w 1983504"/>
              <a:gd name="connsiteY77" fmla="*/ 5769542 h 6858000"/>
              <a:gd name="connsiteX78" fmla="*/ 1213626 w 1983504"/>
              <a:gd name="connsiteY78" fmla="*/ 5801555 h 6858000"/>
              <a:gd name="connsiteX79" fmla="*/ 1014361 w 1983504"/>
              <a:gd name="connsiteY79" fmla="*/ 5755314 h 6858000"/>
              <a:gd name="connsiteX80" fmla="*/ 1274008 w 1983504"/>
              <a:gd name="connsiteY80" fmla="*/ 6004307 h 6858000"/>
              <a:gd name="connsiteX81" fmla="*/ 1542711 w 1983504"/>
              <a:gd name="connsiteY81" fmla="*/ 6196388 h 6858000"/>
              <a:gd name="connsiteX82" fmla="*/ 1352504 w 1983504"/>
              <a:gd name="connsiteY82" fmla="*/ 6167932 h 6858000"/>
              <a:gd name="connsiteX83" fmla="*/ 1089840 w 1983504"/>
              <a:gd name="connsiteY83" fmla="*/ 6057663 h 6858000"/>
              <a:gd name="connsiteX84" fmla="*/ 999266 w 1983504"/>
              <a:gd name="connsiteY84" fmla="*/ 6100347 h 6858000"/>
              <a:gd name="connsiteX85" fmla="*/ 1246836 w 1983504"/>
              <a:gd name="connsiteY85" fmla="*/ 6281757 h 6858000"/>
              <a:gd name="connsiteX86" fmla="*/ 1388735 w 1983504"/>
              <a:gd name="connsiteY86" fmla="*/ 6367127 h 6858000"/>
              <a:gd name="connsiteX87" fmla="*/ 1446099 w 1983504"/>
              <a:gd name="connsiteY87" fmla="*/ 6431153 h 6858000"/>
              <a:gd name="connsiteX88" fmla="*/ 1609132 w 1983504"/>
              <a:gd name="connsiteY88" fmla="*/ 6658805 h 6858000"/>
              <a:gd name="connsiteX89" fmla="*/ 1983504 w 1983504"/>
              <a:gd name="connsiteY89" fmla="*/ 6858000 h 6858000"/>
              <a:gd name="connsiteX90" fmla="*/ 0 w 1983504"/>
              <a:gd name="connsiteY9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</a:cxnLst>
            <a:rect l="l" t="t" r="r" b="b"/>
            <a:pathLst>
              <a:path w="1983504" h="6858000">
                <a:moveTo>
                  <a:pt x="0" y="0"/>
                </a:moveTo>
                <a:lnTo>
                  <a:pt x="1376658" y="0"/>
                </a:lnTo>
                <a:cubicBezTo>
                  <a:pt x="1482328" y="35571"/>
                  <a:pt x="1584980" y="78255"/>
                  <a:pt x="1690650" y="110269"/>
                </a:cubicBezTo>
                <a:cubicBezTo>
                  <a:pt x="1675553" y="145839"/>
                  <a:pt x="1660458" y="138725"/>
                  <a:pt x="1645361" y="135168"/>
                </a:cubicBezTo>
                <a:cubicBezTo>
                  <a:pt x="1554788" y="120941"/>
                  <a:pt x="1461194" y="110269"/>
                  <a:pt x="1373640" y="71141"/>
                </a:cubicBezTo>
                <a:cubicBezTo>
                  <a:pt x="1352504" y="64027"/>
                  <a:pt x="1328352" y="64027"/>
                  <a:pt x="1319295" y="88927"/>
                </a:cubicBezTo>
                <a:cubicBezTo>
                  <a:pt x="1304199" y="124497"/>
                  <a:pt x="1325332" y="145839"/>
                  <a:pt x="1346468" y="163625"/>
                </a:cubicBezTo>
                <a:cubicBezTo>
                  <a:pt x="1382696" y="195638"/>
                  <a:pt x="1424964" y="188525"/>
                  <a:pt x="1464213" y="192082"/>
                </a:cubicBezTo>
                <a:cubicBezTo>
                  <a:pt x="1572902" y="209867"/>
                  <a:pt x="1624228" y="259665"/>
                  <a:pt x="1648381" y="373491"/>
                </a:cubicBezTo>
                <a:cubicBezTo>
                  <a:pt x="1554788" y="327250"/>
                  <a:pt x="1461194" y="384162"/>
                  <a:pt x="1370620" y="352148"/>
                </a:cubicBezTo>
                <a:cubicBezTo>
                  <a:pt x="1346468" y="345034"/>
                  <a:pt x="1310237" y="355706"/>
                  <a:pt x="1322314" y="394834"/>
                </a:cubicBezTo>
                <a:cubicBezTo>
                  <a:pt x="1334390" y="430405"/>
                  <a:pt x="1373640" y="458860"/>
                  <a:pt x="1304199" y="451747"/>
                </a:cubicBezTo>
                <a:cubicBezTo>
                  <a:pt x="1252873" y="448189"/>
                  <a:pt x="1237778" y="405504"/>
                  <a:pt x="1222682" y="359262"/>
                </a:cubicBezTo>
                <a:cubicBezTo>
                  <a:pt x="1210606" y="334364"/>
                  <a:pt x="1177395" y="320135"/>
                  <a:pt x="1153242" y="334364"/>
                </a:cubicBezTo>
                <a:cubicBezTo>
                  <a:pt x="1123051" y="348592"/>
                  <a:pt x="1132108" y="387720"/>
                  <a:pt x="1132108" y="416176"/>
                </a:cubicBezTo>
                <a:cubicBezTo>
                  <a:pt x="1129088" y="469532"/>
                  <a:pt x="1153242" y="494431"/>
                  <a:pt x="1195509" y="505101"/>
                </a:cubicBezTo>
                <a:cubicBezTo>
                  <a:pt x="1246836" y="519330"/>
                  <a:pt x="1298160" y="537116"/>
                  <a:pt x="1364582" y="558458"/>
                </a:cubicBezTo>
                <a:cubicBezTo>
                  <a:pt x="1292122" y="594028"/>
                  <a:pt x="1237778" y="586915"/>
                  <a:pt x="1183434" y="558458"/>
                </a:cubicBezTo>
                <a:cubicBezTo>
                  <a:pt x="1117012" y="526444"/>
                  <a:pt x="1029458" y="483759"/>
                  <a:pt x="975114" y="522887"/>
                </a:cubicBezTo>
                <a:cubicBezTo>
                  <a:pt x="893597" y="579800"/>
                  <a:pt x="827176" y="544229"/>
                  <a:pt x="754716" y="533558"/>
                </a:cubicBezTo>
                <a:cubicBezTo>
                  <a:pt x="603758" y="512216"/>
                  <a:pt x="697352" y="480203"/>
                  <a:pt x="546395" y="462417"/>
                </a:cubicBezTo>
                <a:cubicBezTo>
                  <a:pt x="486012" y="455303"/>
                  <a:pt x="422610" y="426847"/>
                  <a:pt x="335056" y="465975"/>
                </a:cubicBezTo>
                <a:cubicBezTo>
                  <a:pt x="730563" y="672284"/>
                  <a:pt x="917750" y="658055"/>
                  <a:pt x="1270988" y="910606"/>
                </a:cubicBezTo>
                <a:cubicBezTo>
                  <a:pt x="1255893" y="935506"/>
                  <a:pt x="1240798" y="924835"/>
                  <a:pt x="1225701" y="921277"/>
                </a:cubicBezTo>
                <a:cubicBezTo>
                  <a:pt x="1201548" y="917720"/>
                  <a:pt x="1171356" y="903491"/>
                  <a:pt x="1165318" y="949734"/>
                </a:cubicBezTo>
                <a:cubicBezTo>
                  <a:pt x="1162298" y="985305"/>
                  <a:pt x="1180415" y="1003089"/>
                  <a:pt x="1210606" y="1006647"/>
                </a:cubicBezTo>
                <a:cubicBezTo>
                  <a:pt x="1298160" y="1020875"/>
                  <a:pt x="1376658" y="1070674"/>
                  <a:pt x="1455156" y="1113358"/>
                </a:cubicBezTo>
                <a:cubicBezTo>
                  <a:pt x="1491385" y="1131144"/>
                  <a:pt x="1530634" y="1156043"/>
                  <a:pt x="1515538" y="1220069"/>
                </a:cubicBezTo>
                <a:cubicBezTo>
                  <a:pt x="1485348" y="1237855"/>
                  <a:pt x="1464213" y="1212955"/>
                  <a:pt x="1440060" y="1209399"/>
                </a:cubicBezTo>
                <a:cubicBezTo>
                  <a:pt x="1415907" y="1205842"/>
                  <a:pt x="1358543" y="1220069"/>
                  <a:pt x="1373640" y="1230741"/>
                </a:cubicBezTo>
                <a:cubicBezTo>
                  <a:pt x="1443080" y="1269868"/>
                  <a:pt x="1316276" y="1365909"/>
                  <a:pt x="1400810" y="1365909"/>
                </a:cubicBezTo>
                <a:cubicBezTo>
                  <a:pt x="1539691" y="1365909"/>
                  <a:pt x="1615170" y="1536647"/>
                  <a:pt x="1748012" y="1540204"/>
                </a:cubicBezTo>
                <a:cubicBezTo>
                  <a:pt x="1769146" y="1540204"/>
                  <a:pt x="1778203" y="1572219"/>
                  <a:pt x="1778203" y="1597117"/>
                </a:cubicBezTo>
                <a:cubicBezTo>
                  <a:pt x="1778203" y="1629132"/>
                  <a:pt x="1757070" y="1632688"/>
                  <a:pt x="1735936" y="1636245"/>
                </a:cubicBezTo>
                <a:cubicBezTo>
                  <a:pt x="1702725" y="1639802"/>
                  <a:pt x="1666496" y="1597117"/>
                  <a:pt x="1624228" y="1657587"/>
                </a:cubicBezTo>
                <a:cubicBezTo>
                  <a:pt x="1702725" y="1693158"/>
                  <a:pt x="1784242" y="1728729"/>
                  <a:pt x="1781223" y="1849668"/>
                </a:cubicBezTo>
                <a:cubicBezTo>
                  <a:pt x="1781223" y="1881683"/>
                  <a:pt x="1814434" y="1895910"/>
                  <a:pt x="1838587" y="1903025"/>
                </a:cubicBezTo>
                <a:cubicBezTo>
                  <a:pt x="1880854" y="1917252"/>
                  <a:pt x="1914065" y="1938595"/>
                  <a:pt x="1938218" y="1984836"/>
                </a:cubicBezTo>
                <a:cubicBezTo>
                  <a:pt x="1938218" y="1995507"/>
                  <a:pt x="1938218" y="2002622"/>
                  <a:pt x="1938218" y="2013292"/>
                </a:cubicBezTo>
                <a:cubicBezTo>
                  <a:pt x="1932180" y="2123562"/>
                  <a:pt x="1871798" y="2120004"/>
                  <a:pt x="1805376" y="2102219"/>
                </a:cubicBezTo>
                <a:cubicBezTo>
                  <a:pt x="1726878" y="2080877"/>
                  <a:pt x="1648381" y="2038192"/>
                  <a:pt x="1563844" y="2077320"/>
                </a:cubicBezTo>
                <a:cubicBezTo>
                  <a:pt x="1681592" y="2130676"/>
                  <a:pt x="1811414" y="2134233"/>
                  <a:pt x="1920104" y="2208931"/>
                </a:cubicBezTo>
                <a:cubicBezTo>
                  <a:pt x="1515538" y="2223159"/>
                  <a:pt x="1159280" y="1984836"/>
                  <a:pt x="766792" y="1892353"/>
                </a:cubicBezTo>
                <a:cubicBezTo>
                  <a:pt x="778869" y="1952823"/>
                  <a:pt x="812080" y="1967051"/>
                  <a:pt x="839252" y="1974165"/>
                </a:cubicBezTo>
                <a:cubicBezTo>
                  <a:pt x="984170" y="2020407"/>
                  <a:pt x="1110974" y="2112891"/>
                  <a:pt x="1243816" y="2191146"/>
                </a:cubicBezTo>
                <a:cubicBezTo>
                  <a:pt x="1298160" y="2223159"/>
                  <a:pt x="1337410" y="2258731"/>
                  <a:pt x="1358543" y="2326314"/>
                </a:cubicBezTo>
                <a:cubicBezTo>
                  <a:pt x="1376658" y="2390340"/>
                  <a:pt x="1412888" y="2418796"/>
                  <a:pt x="1479310" y="2401012"/>
                </a:cubicBezTo>
                <a:cubicBezTo>
                  <a:pt x="1533654" y="2386784"/>
                  <a:pt x="1591018" y="2393898"/>
                  <a:pt x="1648381" y="2401012"/>
                </a:cubicBezTo>
                <a:cubicBezTo>
                  <a:pt x="1711782" y="2408126"/>
                  <a:pt x="1784242" y="2479267"/>
                  <a:pt x="1769146" y="2518395"/>
                </a:cubicBezTo>
                <a:cubicBezTo>
                  <a:pt x="1738956" y="2582422"/>
                  <a:pt x="1687630" y="2550408"/>
                  <a:pt x="1645361" y="2543294"/>
                </a:cubicBezTo>
                <a:cubicBezTo>
                  <a:pt x="1594036" y="2536181"/>
                  <a:pt x="1500444" y="2518395"/>
                  <a:pt x="1500444" y="2525509"/>
                </a:cubicBezTo>
                <a:cubicBezTo>
                  <a:pt x="1467232" y="2685576"/>
                  <a:pt x="1391754" y="2564636"/>
                  <a:pt x="1337410" y="2564636"/>
                </a:cubicBezTo>
                <a:cubicBezTo>
                  <a:pt x="1286084" y="2564636"/>
                  <a:pt x="1234759" y="2546851"/>
                  <a:pt x="1186452" y="2532623"/>
                </a:cubicBezTo>
                <a:cubicBezTo>
                  <a:pt x="1123051" y="2514837"/>
                  <a:pt x="1065688" y="2546851"/>
                  <a:pt x="1005304" y="2553965"/>
                </a:cubicBezTo>
                <a:cubicBezTo>
                  <a:pt x="950960" y="2561080"/>
                  <a:pt x="981150" y="2653563"/>
                  <a:pt x="947940" y="2692689"/>
                </a:cubicBezTo>
                <a:cubicBezTo>
                  <a:pt x="941903" y="2703362"/>
                  <a:pt x="935864" y="2703362"/>
                  <a:pt x="929826" y="2703362"/>
                </a:cubicBezTo>
                <a:cubicBezTo>
                  <a:pt x="911711" y="2980812"/>
                  <a:pt x="594701" y="2913227"/>
                  <a:pt x="594701" y="2923898"/>
                </a:cubicBezTo>
                <a:cubicBezTo>
                  <a:pt x="567529" y="2941684"/>
                  <a:pt x="534318" y="2899000"/>
                  <a:pt x="501108" y="2941684"/>
                </a:cubicBezTo>
                <a:cubicBezTo>
                  <a:pt x="643007" y="3137322"/>
                  <a:pt x="860386" y="3183563"/>
                  <a:pt x="1053610" y="3329402"/>
                </a:cubicBezTo>
                <a:cubicBezTo>
                  <a:pt x="893597" y="3379202"/>
                  <a:pt x="800002" y="3208463"/>
                  <a:pt x="682256" y="3229805"/>
                </a:cubicBezTo>
                <a:cubicBezTo>
                  <a:pt x="624893" y="3283162"/>
                  <a:pt x="796984" y="3368530"/>
                  <a:pt x="630932" y="3393429"/>
                </a:cubicBezTo>
                <a:cubicBezTo>
                  <a:pt x="703390" y="3439672"/>
                  <a:pt x="754716" y="3485914"/>
                  <a:pt x="806041" y="3539269"/>
                </a:cubicBezTo>
                <a:cubicBezTo>
                  <a:pt x="893597" y="3635309"/>
                  <a:pt x="911711" y="3699337"/>
                  <a:pt x="869444" y="3827390"/>
                </a:cubicBezTo>
                <a:cubicBezTo>
                  <a:pt x="842270" y="3912759"/>
                  <a:pt x="803022" y="3991015"/>
                  <a:pt x="839252" y="4090612"/>
                </a:cubicBezTo>
                <a:cubicBezTo>
                  <a:pt x="863405" y="4158196"/>
                  <a:pt x="854347" y="4204438"/>
                  <a:pt x="763774" y="4172424"/>
                </a:cubicBezTo>
                <a:cubicBezTo>
                  <a:pt x="667160" y="4140411"/>
                  <a:pt x="630932" y="4200882"/>
                  <a:pt x="655085" y="4321821"/>
                </a:cubicBezTo>
                <a:cubicBezTo>
                  <a:pt x="670179" y="4400076"/>
                  <a:pt x="655085" y="4424975"/>
                  <a:pt x="588662" y="4414305"/>
                </a:cubicBezTo>
                <a:cubicBezTo>
                  <a:pt x="516204" y="4403633"/>
                  <a:pt x="446764" y="4353835"/>
                  <a:pt x="356189" y="4378734"/>
                </a:cubicBezTo>
                <a:cubicBezTo>
                  <a:pt x="428648" y="4521016"/>
                  <a:pt x="582626" y="4478331"/>
                  <a:pt x="667160" y="4613499"/>
                </a:cubicBezTo>
                <a:cubicBezTo>
                  <a:pt x="567529" y="4613499"/>
                  <a:pt x="489031" y="4613499"/>
                  <a:pt x="416573" y="4585042"/>
                </a:cubicBezTo>
                <a:cubicBezTo>
                  <a:pt x="386381" y="4574373"/>
                  <a:pt x="353170" y="4560144"/>
                  <a:pt x="335056" y="4602828"/>
                </a:cubicBezTo>
                <a:cubicBezTo>
                  <a:pt x="313920" y="4652628"/>
                  <a:pt x="356189" y="4670412"/>
                  <a:pt x="380342" y="4677526"/>
                </a:cubicBezTo>
                <a:cubicBezTo>
                  <a:pt x="449784" y="4702425"/>
                  <a:pt x="504126" y="4759339"/>
                  <a:pt x="564510" y="4805580"/>
                </a:cubicBezTo>
                <a:cubicBezTo>
                  <a:pt x="694332" y="4905177"/>
                  <a:pt x="836233" y="4990547"/>
                  <a:pt x="944922" y="5154171"/>
                </a:cubicBezTo>
                <a:cubicBezTo>
                  <a:pt x="809060" y="5111487"/>
                  <a:pt x="706410" y="5011889"/>
                  <a:pt x="576586" y="4994104"/>
                </a:cubicBezTo>
                <a:cubicBezTo>
                  <a:pt x="688296" y="5143500"/>
                  <a:pt x="830194" y="5243097"/>
                  <a:pt x="963036" y="5353367"/>
                </a:cubicBezTo>
                <a:cubicBezTo>
                  <a:pt x="1002286" y="5385379"/>
                  <a:pt x="1041534" y="5406721"/>
                  <a:pt x="1047572" y="5474306"/>
                </a:cubicBezTo>
                <a:cubicBezTo>
                  <a:pt x="1065688" y="5605917"/>
                  <a:pt x="1113992" y="5712629"/>
                  <a:pt x="1222682" y="5769542"/>
                </a:cubicBezTo>
                <a:cubicBezTo>
                  <a:pt x="1222682" y="5769542"/>
                  <a:pt x="1216644" y="5790884"/>
                  <a:pt x="1213626" y="5801555"/>
                </a:cubicBezTo>
                <a:cubicBezTo>
                  <a:pt x="1147203" y="5805112"/>
                  <a:pt x="1095878" y="5726858"/>
                  <a:pt x="1014361" y="5755314"/>
                </a:cubicBezTo>
                <a:cubicBezTo>
                  <a:pt x="1095878" y="5862025"/>
                  <a:pt x="1162298" y="5954508"/>
                  <a:pt x="1274008" y="6004307"/>
                </a:cubicBezTo>
                <a:cubicBezTo>
                  <a:pt x="1364582" y="6043434"/>
                  <a:pt x="1476290" y="6068335"/>
                  <a:pt x="1542711" y="6196388"/>
                </a:cubicBezTo>
                <a:cubicBezTo>
                  <a:pt x="1467232" y="6221287"/>
                  <a:pt x="1409868" y="6189274"/>
                  <a:pt x="1352504" y="6167932"/>
                </a:cubicBezTo>
                <a:cubicBezTo>
                  <a:pt x="1264950" y="6132361"/>
                  <a:pt x="1177395" y="6093234"/>
                  <a:pt x="1089840" y="6057663"/>
                </a:cubicBezTo>
                <a:cubicBezTo>
                  <a:pt x="1056628" y="6043434"/>
                  <a:pt x="1020400" y="6036320"/>
                  <a:pt x="999266" y="6100347"/>
                </a:cubicBezTo>
                <a:cubicBezTo>
                  <a:pt x="1110974" y="6114575"/>
                  <a:pt x="1177395" y="6199945"/>
                  <a:pt x="1246836" y="6281757"/>
                </a:cubicBezTo>
                <a:cubicBezTo>
                  <a:pt x="1286084" y="6327999"/>
                  <a:pt x="1319295" y="6388469"/>
                  <a:pt x="1388735" y="6367127"/>
                </a:cubicBezTo>
                <a:cubicBezTo>
                  <a:pt x="1424964" y="6356456"/>
                  <a:pt x="1449118" y="6388469"/>
                  <a:pt x="1446099" y="6431153"/>
                </a:cubicBezTo>
                <a:cubicBezTo>
                  <a:pt x="1431002" y="6580550"/>
                  <a:pt x="1518558" y="6630349"/>
                  <a:pt x="1609132" y="6658805"/>
                </a:cubicBezTo>
                <a:cubicBezTo>
                  <a:pt x="1741974" y="6701489"/>
                  <a:pt x="1859720" y="6786859"/>
                  <a:pt x="1983504" y="6858000"/>
                </a:cubicBezTo>
                <a:lnTo>
                  <a:pt x="0" y="6858000"/>
                </a:lnTo>
                <a:close/>
              </a:path>
            </a:pathLst>
          </a:custGeom>
          <a:solidFill>
            <a:schemeClr val="bg2">
              <a:alpha val="5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026" name="Picture 2" descr="See the source image">
            <a:extLst>
              <a:ext uri="{FF2B5EF4-FFF2-40B4-BE49-F238E27FC236}">
                <a16:creationId xmlns:a16="http://schemas.microsoft.com/office/drawing/2014/main" id="{972597E6-25FD-4ADF-A989-4F46204FB0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73313" y="649288"/>
            <a:ext cx="4257675" cy="236537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See the source image">
            <a:extLst>
              <a:ext uri="{FF2B5EF4-FFF2-40B4-BE49-F238E27FC236}">
                <a16:creationId xmlns:a16="http://schemas.microsoft.com/office/drawing/2014/main" id="{14074D83-A2A5-4ABF-BD70-4F6259DB33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73313" y="3082925"/>
            <a:ext cx="2128838" cy="312578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See the source image">
            <a:extLst>
              <a:ext uri="{FF2B5EF4-FFF2-40B4-BE49-F238E27FC236}">
                <a16:creationId xmlns:a16="http://schemas.microsoft.com/office/drawing/2014/main" id="{13FA04D6-BC01-40A1-B041-3A16E27868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0413" y="3082925"/>
            <a:ext cx="2060575" cy="312578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FAA75057-8F44-4314-99C3-15C9DB054FF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7663" y="649288"/>
            <a:ext cx="4846638" cy="180975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1260377-3677-42AA-8FAA-0B0AD470B88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97663" y="2527300"/>
            <a:ext cx="2462213" cy="3681413"/>
          </a:xfrm>
          <a:prstGeom prst="rect">
            <a:avLst/>
          </a:prstGeom>
        </p:spPr>
      </p:pic>
      <p:pic>
        <p:nvPicPr>
          <p:cNvPr id="7" name="Picture 6" descr="Text&#10;&#10;Description automatically generated">
            <a:extLst>
              <a:ext uri="{FF2B5EF4-FFF2-40B4-BE49-F238E27FC236}">
                <a16:creationId xmlns:a16="http://schemas.microsoft.com/office/drawing/2014/main" id="{37DAF065-B776-47FD-B87C-7705EF56257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8138" y="2527300"/>
            <a:ext cx="2316163" cy="2346325"/>
          </a:xfrm>
          <a:prstGeom prst="rect">
            <a:avLst/>
          </a:prstGeom>
        </p:spPr>
      </p:pic>
      <p:pic>
        <p:nvPicPr>
          <p:cNvPr id="5" name="Picture 4" descr="A picture containing various&#10;&#10;Description automatically generated">
            <a:extLst>
              <a:ext uri="{FF2B5EF4-FFF2-40B4-BE49-F238E27FC236}">
                <a16:creationId xmlns:a16="http://schemas.microsoft.com/office/drawing/2014/main" id="{0D2F52B2-3EB1-4398-A010-C0C84C37B5A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8138" y="4941888"/>
            <a:ext cx="2316163" cy="1266825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E2F66F10-C9E9-474E-8435-E4EAE35E2AB3}"/>
              </a:ext>
            </a:extLst>
          </p:cNvPr>
          <p:cNvSpPr txBox="1"/>
          <p:nvPr/>
        </p:nvSpPr>
        <p:spPr>
          <a:xfrm>
            <a:off x="-1586" y="289678"/>
            <a:ext cx="1727200" cy="6278642"/>
          </a:xfrm>
          <a:prstGeom prst="rect">
            <a:avLst/>
          </a:prstGeom>
          <a:solidFill>
            <a:srgbClr val="0099CC"/>
          </a:solidFill>
        </p:spPr>
        <p:txBody>
          <a:bodyPr wrap="square" rtlCol="0">
            <a:spAutoFit/>
          </a:bodyPr>
          <a:lstStyle/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dirty="0"/>
          </a:p>
        </p:txBody>
      </p:sp>
      <p:pic>
        <p:nvPicPr>
          <p:cNvPr id="26" name="Picture 25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7DEA539E-7151-42C3-9402-8B46B4D4C7A0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1" y="2955137"/>
            <a:ext cx="1697245" cy="94772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7301829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DFDCBC-70BA-423E-BBF0-ECA389ECFD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5686" y="365125"/>
            <a:ext cx="9854474" cy="1067435"/>
          </a:xfrm>
          <a:solidFill>
            <a:schemeClr val="tx1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GB" sz="4800" dirty="0">
                <a:solidFill>
                  <a:schemeClr val="bg1"/>
                </a:solidFill>
                <a:latin typeface="Avenir Next LT Pro" panose="020B0504020202020204" pitchFamily="34" charset="0"/>
              </a:rPr>
              <a:t>Links from </a:t>
            </a:r>
            <a:r>
              <a:rPr lang="en-GB" sz="4800" dirty="0">
                <a:solidFill>
                  <a:srgbClr val="0099CC"/>
                </a:solidFill>
                <a:latin typeface="Avenir Next LT Pro" panose="020B0504020202020204" pitchFamily="34" charset="0"/>
              </a:rPr>
              <a:t>today’s session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820157-85E4-4C98-8D98-A90A9AE3CA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5686" y="1727199"/>
            <a:ext cx="9854474" cy="4765675"/>
          </a:xfrm>
          <a:ln>
            <a:noFill/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buNone/>
            </a:pPr>
            <a:r>
              <a:rPr lang="en-GB" sz="2000" dirty="0">
                <a:effectLst/>
                <a:latin typeface="+mj-lt"/>
                <a:ea typeface="Calibri" panose="020F0502020204030204" pitchFamily="34" charset="0"/>
              </a:rPr>
              <a:t>Ainslie Henderson </a:t>
            </a:r>
          </a:p>
          <a:p>
            <a:r>
              <a:rPr lang="en-GB" sz="2000" dirty="0">
                <a:solidFill>
                  <a:srgbClr val="0099CC"/>
                </a:solidFill>
                <a:latin typeface="+mj-l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 Am Tom Moody — Ainslie Henderson, 2012 | Screening Shorts</a:t>
            </a:r>
            <a:endParaRPr lang="en-GB" sz="2000" dirty="0">
              <a:solidFill>
                <a:srgbClr val="0099CC"/>
              </a:solidFill>
              <a:latin typeface="+mj-lt"/>
            </a:endParaRPr>
          </a:p>
          <a:p>
            <a:r>
              <a:rPr lang="en-GB" sz="2000" dirty="0">
                <a:solidFill>
                  <a:srgbClr val="0099CC"/>
                </a:solidFill>
                <a:latin typeface="+mj-l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Monkey Love Experiments — Ainslie Henderson and Will Anderson, 2015 | Screening Shorts</a:t>
            </a:r>
            <a:endParaRPr lang="en-GB" sz="2000" dirty="0">
              <a:solidFill>
                <a:srgbClr val="0099CC"/>
              </a:solidFill>
              <a:latin typeface="+mj-lt"/>
            </a:endParaRPr>
          </a:p>
          <a:p>
            <a:r>
              <a:rPr lang="en-GB" sz="2000" dirty="0">
                <a:solidFill>
                  <a:srgbClr val="0099CC"/>
                </a:solidFill>
                <a:latin typeface="+mj-l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Stems — Ainslie Henderson, 2016 | Screening Shorts</a:t>
            </a:r>
            <a:endParaRPr lang="en-GB" sz="2000" dirty="0">
              <a:solidFill>
                <a:srgbClr val="0099CC"/>
              </a:solidFill>
              <a:latin typeface="+mj-lt"/>
            </a:endParaRPr>
          </a:p>
          <a:p>
            <a:r>
              <a:rPr lang="en-GB" sz="2000" dirty="0">
                <a:solidFill>
                  <a:srgbClr val="0099CC"/>
                </a:solidFill>
                <a:latin typeface="+mj-lt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Ainslie Henderson - Writer | Director | Animator</a:t>
            </a:r>
            <a:endParaRPr lang="en-GB" sz="2000" dirty="0">
              <a:solidFill>
                <a:srgbClr val="0099CC"/>
              </a:solidFill>
              <a:latin typeface="+mj-lt"/>
            </a:endParaRPr>
          </a:p>
          <a:p>
            <a:pPr marL="0" indent="0">
              <a:buNone/>
            </a:pPr>
            <a:endParaRPr lang="en-GB" sz="2000" dirty="0">
              <a:solidFill>
                <a:srgbClr val="0099CC"/>
              </a:solidFill>
              <a:latin typeface="+mj-lt"/>
            </a:endParaRPr>
          </a:p>
          <a:p>
            <a:pPr marL="0" indent="0">
              <a:buNone/>
            </a:pPr>
            <a:r>
              <a:rPr lang="en-GB" sz="2000" b="0" i="0" dirty="0">
                <a:solidFill>
                  <a:srgbClr val="202122"/>
                </a:solidFill>
                <a:effectLst/>
                <a:latin typeface="+mj-lt"/>
              </a:rPr>
              <a:t>Michaël Dudok de Wit</a:t>
            </a:r>
            <a:endParaRPr lang="en-GB" sz="2000" b="0" i="0" dirty="0">
              <a:solidFill>
                <a:srgbClr val="0099CC"/>
              </a:solidFill>
              <a:effectLst/>
              <a:latin typeface="+mj-lt"/>
            </a:endParaRPr>
          </a:p>
          <a:p>
            <a:r>
              <a:rPr lang="en-GB" sz="2000" dirty="0">
                <a:solidFill>
                  <a:srgbClr val="0099CC"/>
                </a:solidFill>
                <a:latin typeface="+mj-lt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Father and Daughter — Michaël Dudok de Wit, 2000 | Screening Shorts</a:t>
            </a:r>
            <a:endParaRPr lang="en-GB" sz="2000" dirty="0">
              <a:solidFill>
                <a:srgbClr val="0099CC"/>
              </a:solidFill>
              <a:latin typeface="+mj-lt"/>
            </a:endParaRPr>
          </a:p>
          <a:p>
            <a:r>
              <a:rPr lang="en-GB" sz="2000" dirty="0">
                <a:solidFill>
                  <a:srgbClr val="0099CC"/>
                </a:solidFill>
                <a:latin typeface="+mj-lt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Monk and the Fish, The — Michaël Dudok de Wit, 1994 | Screening Shorts</a:t>
            </a:r>
            <a:endParaRPr lang="en-GB" sz="2000" dirty="0">
              <a:solidFill>
                <a:srgbClr val="0099CC"/>
              </a:solidFill>
              <a:latin typeface="+mj-lt"/>
            </a:endParaRPr>
          </a:p>
          <a:p>
            <a:r>
              <a:rPr lang="en-GB" sz="2000" dirty="0">
                <a:solidFill>
                  <a:srgbClr val="0099CC"/>
                </a:solidFill>
                <a:latin typeface="+mj-lt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Tom Sweep — Michaël Dudok de Wit, 1992 | Screening Shorts</a:t>
            </a:r>
            <a:endParaRPr lang="en-GB" sz="2000" dirty="0">
              <a:solidFill>
                <a:srgbClr val="0099CC"/>
              </a:solidFill>
              <a:latin typeface="+mj-lt"/>
            </a:endParaRPr>
          </a:p>
          <a:p>
            <a:r>
              <a:rPr lang="en-GB" sz="2000" dirty="0">
                <a:solidFill>
                  <a:srgbClr val="0099CC"/>
                </a:solidFill>
                <a:latin typeface="+mj-lt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The Red Turtle Official International Trailer 1 (2016) - Animated Movie - YouTube</a:t>
            </a:r>
            <a:endParaRPr lang="en-GB" sz="2000" dirty="0">
              <a:solidFill>
                <a:srgbClr val="0099CC"/>
              </a:solidFill>
              <a:latin typeface="+mj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7A4087D-66D3-4C61-80B6-032470A4F4E8}"/>
              </a:ext>
            </a:extLst>
          </p:cNvPr>
          <p:cNvSpPr txBox="1"/>
          <p:nvPr/>
        </p:nvSpPr>
        <p:spPr>
          <a:xfrm>
            <a:off x="10464801" y="289679"/>
            <a:ext cx="1727200" cy="6278642"/>
          </a:xfrm>
          <a:prstGeom prst="rect">
            <a:avLst/>
          </a:prstGeom>
          <a:solidFill>
            <a:srgbClr val="0099CC"/>
          </a:solidFill>
        </p:spPr>
        <p:txBody>
          <a:bodyPr wrap="square" rtlCol="0">
            <a:spAutoFit/>
          </a:bodyPr>
          <a:lstStyle/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/>
          </a:p>
        </p:txBody>
      </p:sp>
      <p:pic>
        <p:nvPicPr>
          <p:cNvPr id="9" name="Picture 8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9C06D057-7F75-4C49-9B77-64FAB04FA30C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5177" y="2955138"/>
            <a:ext cx="1697245" cy="94772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40790541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DFDCBC-70BA-423E-BBF0-ECA389ECFD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5686" y="365125"/>
            <a:ext cx="9854474" cy="1067435"/>
          </a:xfrm>
          <a:solidFill>
            <a:schemeClr val="tx1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GB" sz="4800" dirty="0">
                <a:solidFill>
                  <a:schemeClr val="bg1"/>
                </a:solidFill>
                <a:latin typeface="Avenir Next LT Pro" panose="020B0504020202020204" pitchFamily="34" charset="0"/>
              </a:rPr>
              <a:t>Glasgow Short </a:t>
            </a:r>
            <a:r>
              <a:rPr lang="en-GB" sz="4800" dirty="0">
                <a:solidFill>
                  <a:srgbClr val="0099CC"/>
                </a:solidFill>
                <a:latin typeface="Avenir Next LT Pro" panose="020B0504020202020204" pitchFamily="34" charset="0"/>
              </a:rPr>
              <a:t>Film Festival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820157-85E4-4C98-8D98-A90A9AE3CA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5686" y="1727200"/>
            <a:ext cx="9854474" cy="515257"/>
          </a:xfrm>
          <a:ln>
            <a:noFill/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buNone/>
            </a:pPr>
            <a:r>
              <a:rPr lang="en-GB" sz="2400" dirty="0">
                <a:solidFill>
                  <a:srgbClr val="0099CC"/>
                </a:solidFill>
                <a:latin typeface="+mj-l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Scotland's leading short film event | Glasgow Short Film Festival</a:t>
            </a:r>
            <a:endParaRPr lang="en-GB" sz="2400" dirty="0">
              <a:solidFill>
                <a:srgbClr val="0099CC"/>
              </a:solidFill>
              <a:latin typeface="+mj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7A4087D-66D3-4C61-80B6-032470A4F4E8}"/>
              </a:ext>
            </a:extLst>
          </p:cNvPr>
          <p:cNvSpPr txBox="1"/>
          <p:nvPr/>
        </p:nvSpPr>
        <p:spPr>
          <a:xfrm>
            <a:off x="10464801" y="289679"/>
            <a:ext cx="1727200" cy="6278642"/>
          </a:xfrm>
          <a:prstGeom prst="rect">
            <a:avLst/>
          </a:prstGeom>
          <a:solidFill>
            <a:srgbClr val="0099CC"/>
          </a:solidFill>
        </p:spPr>
        <p:txBody>
          <a:bodyPr wrap="square" rtlCol="0">
            <a:spAutoFit/>
          </a:bodyPr>
          <a:lstStyle/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/>
          </a:p>
        </p:txBody>
      </p:sp>
      <p:pic>
        <p:nvPicPr>
          <p:cNvPr id="9" name="Picture 8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9C06D057-7F75-4C49-9B77-64FAB04FA30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5177" y="2955138"/>
            <a:ext cx="1697245" cy="94772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A8C2D97-69EB-4424-BA8C-62A6D37FB6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5688" y="2537098"/>
            <a:ext cx="9854472" cy="39557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5826156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DFDCBC-70BA-423E-BBF0-ECA389ECFD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5686" y="365125"/>
            <a:ext cx="9854474" cy="1067435"/>
          </a:xfrm>
          <a:solidFill>
            <a:schemeClr val="tx1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GB" sz="4800">
                <a:solidFill>
                  <a:schemeClr val="bg1"/>
                </a:solidFill>
                <a:latin typeface="Avenir Next LT Pro" panose="020B0504020202020204" pitchFamily="34" charset="0"/>
              </a:rPr>
              <a:t>Want to </a:t>
            </a:r>
            <a:r>
              <a:rPr lang="en-GB" sz="4800">
                <a:solidFill>
                  <a:srgbClr val="0099CC"/>
                </a:solidFill>
                <a:latin typeface="Avenir Next LT Pro" panose="020B0504020202020204" pitchFamily="34" charset="0"/>
              </a:rPr>
              <a:t>learn more?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820157-85E4-4C98-8D98-A90A9AE3CA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5686" y="1727199"/>
            <a:ext cx="9854474" cy="4765675"/>
          </a:xfrm>
          <a:ln>
            <a:noFill/>
          </a:ln>
        </p:spPr>
        <p:txBody>
          <a:bodyPr vert="horz" lIns="91440" tIns="45720" rIns="91440" bIns="45720" rtlCol="0" anchor="ctr" anchorCtr="0">
            <a:noAutofit/>
          </a:bodyPr>
          <a:lstStyle/>
          <a:p>
            <a:pPr marL="0" indent="0">
              <a:buNone/>
            </a:pPr>
            <a:r>
              <a:rPr lang="en-GB" sz="2200" dirty="0">
                <a:latin typeface="+mj-lt"/>
                <a:cs typeface="Calibri Light"/>
              </a:rPr>
              <a:t>Find short films, teaching resources, video tutorials and classroom activities:</a:t>
            </a:r>
          </a:p>
          <a:p>
            <a:r>
              <a:rPr lang="en-GB" sz="2200" dirty="0">
                <a:solidFill>
                  <a:srgbClr val="0099CC"/>
                </a:solidFill>
                <a:latin typeface="+mj-l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Screening Shorts</a:t>
            </a:r>
            <a:endParaRPr lang="en-GB" sz="2200" dirty="0">
              <a:solidFill>
                <a:srgbClr val="0099CC"/>
              </a:solidFill>
              <a:latin typeface="+mj-lt"/>
              <a:cs typeface="Calibri Light"/>
            </a:endParaRPr>
          </a:p>
          <a:p>
            <a:pPr marL="0" indent="0">
              <a:buNone/>
            </a:pPr>
            <a:r>
              <a:rPr lang="en-GB" sz="2200" dirty="0">
                <a:latin typeface="+mj-lt"/>
              </a:rPr>
              <a:t>Keep </a:t>
            </a:r>
            <a:r>
              <a:rPr lang="en-GB" sz="2200" dirty="0">
                <a:latin typeface="+mj-lt"/>
                <a:cs typeface="Calibri Light" panose="020F0302020204030204"/>
              </a:rPr>
              <a:t>up-to-date with film education events/opportunities and chat to other educators:</a:t>
            </a:r>
            <a:endParaRPr lang="en-GB" sz="2200" dirty="0">
              <a:latin typeface="+mj-lt"/>
              <a:ea typeface="+mn-lt"/>
              <a:cs typeface="+mn-lt"/>
            </a:endParaRPr>
          </a:p>
          <a:p>
            <a:r>
              <a:rPr lang="en-GB" sz="2200" dirty="0">
                <a:solidFill>
                  <a:srgbClr val="0099CC"/>
                </a:solidFill>
                <a:latin typeface="+mj-l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Screen Scotland: Film Education | Microsoft Teams</a:t>
            </a:r>
            <a:endParaRPr lang="en-GB" sz="2200" dirty="0">
              <a:solidFill>
                <a:srgbClr val="0099CC"/>
              </a:solidFill>
              <a:latin typeface="+mj-lt"/>
            </a:endParaRPr>
          </a:p>
          <a:p>
            <a:pPr marL="0" indent="0">
              <a:buNone/>
            </a:pPr>
            <a:r>
              <a:rPr lang="en-GB" sz="2200" dirty="0">
                <a:latin typeface="+mj-lt"/>
              </a:rPr>
              <a:t>Learn more about our work and the role of film education:</a:t>
            </a:r>
            <a:endParaRPr lang="en-GB" sz="2200" dirty="0">
              <a:latin typeface="+mj-lt"/>
              <a:ea typeface="+mn-lt"/>
              <a:cs typeface="+mn-lt"/>
            </a:endParaRPr>
          </a:p>
          <a:p>
            <a:r>
              <a:rPr lang="en-GB" sz="2200" dirty="0">
                <a:solidFill>
                  <a:srgbClr val="0099CC"/>
                </a:solidFill>
                <a:latin typeface="+mj-l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Film Education | Screen Scotland Website</a:t>
            </a:r>
            <a:endParaRPr lang="en-GB" sz="2200" dirty="0">
              <a:latin typeface="+mj-lt"/>
              <a:ea typeface="+mn-lt"/>
              <a:cs typeface="+mn-lt"/>
            </a:endParaRPr>
          </a:p>
          <a:p>
            <a:pPr marL="0" indent="0">
              <a:buNone/>
            </a:pPr>
            <a:r>
              <a:rPr lang="en-GB" sz="2200" dirty="0">
                <a:latin typeface="+mj-lt"/>
              </a:rPr>
              <a:t>Contact us directly: </a:t>
            </a:r>
            <a:endParaRPr lang="en-GB" sz="2200" dirty="0">
              <a:latin typeface="+mj-lt"/>
              <a:ea typeface="+mn-lt"/>
              <a:cs typeface="+mn-lt"/>
            </a:endParaRPr>
          </a:p>
          <a:p>
            <a:r>
              <a:rPr lang="en-GB" sz="2200" dirty="0">
                <a:solidFill>
                  <a:srgbClr val="0099CC"/>
                </a:solidFill>
                <a:latin typeface="+mj-lt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Fi.Milligan-Rennie@creativescotland.com</a:t>
            </a:r>
            <a:r>
              <a:rPr lang="en-GB" sz="2200" dirty="0">
                <a:solidFill>
                  <a:srgbClr val="0099CC"/>
                </a:solidFill>
                <a:latin typeface="+mj-lt"/>
              </a:rPr>
              <a:t> </a:t>
            </a:r>
            <a:r>
              <a:rPr lang="en-GB" sz="2200" dirty="0">
                <a:latin typeface="+mj-lt"/>
              </a:rPr>
              <a:t>Head of Education - Screen</a:t>
            </a:r>
            <a:endParaRPr lang="en-GB" sz="2200" dirty="0">
              <a:latin typeface="+mj-lt"/>
              <a:ea typeface="+mn-lt"/>
              <a:cs typeface="+mn-lt"/>
            </a:endParaRPr>
          </a:p>
          <a:p>
            <a:r>
              <a:rPr lang="en-GB" sz="2200" dirty="0">
                <a:solidFill>
                  <a:srgbClr val="0099CC"/>
                </a:solidFill>
                <a:latin typeface="+mj-lt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Gail.Robertson@creativescotland.com</a:t>
            </a:r>
            <a:r>
              <a:rPr lang="en-GB" sz="2200" dirty="0">
                <a:solidFill>
                  <a:srgbClr val="0099CC"/>
                </a:solidFill>
                <a:latin typeface="+mj-lt"/>
              </a:rPr>
              <a:t> </a:t>
            </a:r>
            <a:r>
              <a:rPr lang="en-GB" sz="2200" dirty="0">
                <a:latin typeface="+mj-lt"/>
              </a:rPr>
              <a:t>Screen Education Officer</a:t>
            </a:r>
          </a:p>
          <a:p>
            <a:pPr marL="0" indent="0">
              <a:buNone/>
            </a:pPr>
            <a:r>
              <a:rPr lang="en-GB" sz="2200" dirty="0">
                <a:latin typeface="+mj-lt"/>
                <a:ea typeface="+mn-lt"/>
                <a:cs typeface="+mn-lt"/>
              </a:rPr>
              <a:t>Follow us on Twitter: </a:t>
            </a:r>
          </a:p>
          <a:p>
            <a:r>
              <a:rPr lang="en-GB" sz="2200" dirty="0">
                <a:solidFill>
                  <a:srgbClr val="0099CC"/>
                </a:solidFill>
                <a:latin typeface="+mj-lt"/>
                <a:ea typeface="+mn-lt"/>
                <a:cs typeface="+mn-lt"/>
              </a:rPr>
              <a:t>@FilmEdScSc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7A4087D-66D3-4C61-80B6-032470A4F4E8}"/>
              </a:ext>
            </a:extLst>
          </p:cNvPr>
          <p:cNvSpPr txBox="1"/>
          <p:nvPr/>
        </p:nvSpPr>
        <p:spPr>
          <a:xfrm>
            <a:off x="10464801" y="289679"/>
            <a:ext cx="1727200" cy="6278642"/>
          </a:xfrm>
          <a:prstGeom prst="rect">
            <a:avLst/>
          </a:prstGeom>
          <a:solidFill>
            <a:srgbClr val="0099CC"/>
          </a:solidFill>
        </p:spPr>
        <p:txBody>
          <a:bodyPr wrap="square" rtlCol="0">
            <a:spAutoFit/>
          </a:bodyPr>
          <a:lstStyle/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/>
          </a:p>
        </p:txBody>
      </p:sp>
      <p:pic>
        <p:nvPicPr>
          <p:cNvPr id="9" name="Picture 8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9C06D057-7F75-4C49-9B77-64FAB04FA30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5177" y="2955138"/>
            <a:ext cx="1697245" cy="94772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5176472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14A5177C66A44194F0CE4855626A87" ma:contentTypeVersion="20" ma:contentTypeDescription="Create a new document." ma:contentTypeScope="" ma:versionID="fd576f24e49aa4656fa4e0bf4e0dc5a2">
  <xsd:schema xmlns:xsd="http://www.w3.org/2001/XMLSchema" xmlns:xs="http://www.w3.org/2001/XMLSchema" xmlns:p="http://schemas.microsoft.com/office/2006/metadata/properties" xmlns:ns2="f07e8e4d-f013-42ca-9eed-37a101d0488d" xmlns:ns3="0d7ce166-acc6-4f01-b8ec-4eed270bebe0" targetNamespace="http://schemas.microsoft.com/office/2006/metadata/properties" ma:root="true" ma:fieldsID="b875da3947c02e6c47601b89301db9ac" ns2:_="" ns3:_="">
    <xsd:import namespace="f07e8e4d-f013-42ca-9eed-37a101d0488d"/>
    <xsd:import namespace="0d7ce166-acc6-4f01-b8ec-4eed270bebe0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Location" minOccurs="0"/>
                <xsd:element ref="ns3:MediaServiceOCR" minOccurs="0"/>
                <xsd:element ref="ns3:MediaServiceAutoKeyPoints" minOccurs="0"/>
                <xsd:element ref="ns3:MediaServiceKeyPoints" minOccurs="0"/>
                <xsd:element ref="ns3:MediaServiceGenerationTime" minOccurs="0"/>
                <xsd:element ref="ns3:MediaServiceEventHashCode" minOccurs="0"/>
                <xsd:element ref="ns3:_Flow_SignoffStatus" minOccurs="0"/>
                <xsd:element ref="ns3:status" minOccurs="0"/>
                <xsd:element ref="ns3:Poilcy" minOccurs="0"/>
                <xsd:element ref="ns3:Intranet" minOccurs="0"/>
                <xsd:element ref="ns3:MediaLengthInSeconds" minOccurs="0"/>
                <xsd:element ref="ns3:_ModernAudienceTargetUserField" minOccurs="0"/>
                <xsd:element ref="ns3:_ModernAudienceAadObjectI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7e8e4d-f013-42ca-9eed-37a101d0488d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d7ce166-acc6-4f01-b8ec-4eed270bebe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_Flow_SignoffStatus" ma:index="20" nillable="true" ma:displayName="Sign-off status" ma:internalName="Sign_x002d_off_x0020_status">
      <xsd:simpleType>
        <xsd:restriction base="dms:Text"/>
      </xsd:simpleType>
    </xsd:element>
    <xsd:element name="status" ma:index="21" nillable="true" ma:displayName="status" ma:default="1" ma:format="Dropdown" ma:internalName="status">
      <xsd:simpleType>
        <xsd:restriction base="dms:Boolean"/>
      </xsd:simpleType>
    </xsd:element>
    <xsd:element name="Poilcy" ma:index="22" nillable="true" ma:displayName="Poilcy" ma:default="Intranet 1" ma:format="Dropdown" ma:internalName="Poilcy">
      <xsd:simpleType>
        <xsd:union memberTypes="dms:Text">
          <xsd:simpleType>
            <xsd:restriction base="dms:Choice">
              <xsd:enumeration value="Intranet 1"/>
              <xsd:enumeration value="Intranet 2"/>
              <xsd:enumeration value="Intranet 3"/>
            </xsd:restriction>
          </xsd:simpleType>
        </xsd:union>
      </xsd:simpleType>
    </xsd:element>
    <xsd:element name="Intranet" ma:index="23" nillable="true" ma:displayName="Intranet" ma:format="Dropdown" ma:internalName="Intranet">
      <xsd:simpleType>
        <xsd:union memberTypes="dms:Text">
          <xsd:simpleType>
            <xsd:restriction base="dms:Choice">
              <xsd:enumeration value="Intranet"/>
              <xsd:enumeration value="Enter Choice #2"/>
              <xsd:enumeration value="Enter Choice #3"/>
            </xsd:restriction>
          </xsd:simpleType>
        </xsd:union>
      </xsd:simpleType>
    </xsd:element>
    <xsd:element name="MediaLengthInSeconds" ma:index="24" nillable="true" ma:displayName="Length (seconds)" ma:internalName="MediaLengthInSeconds" ma:readOnly="true">
      <xsd:simpleType>
        <xsd:restriction base="dms:Unknown"/>
      </xsd:simpleType>
    </xsd:element>
    <xsd:element name="_ModernAudienceTargetUserField" ma:index="25" nillable="true" ma:displayName="Audience" ma:list="UserInfo" ma:SharePointGroup="0" ma:internalName="_ModernAudienceTargetUserField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_ModernAudienceAadObjectIds" ma:index="26" nillable="true" ma:displayName="AudienceIds" ma:list="{b7d9da7d-f033-4ab3-be04-615275f198e3}" ma:internalName="_ModernAudienceAadObjectIds" ma:readOnly="true" ma:showField="_AadObjectIdForUser" ma:web="f07e8e4d-f013-42ca-9eed-37a101d0488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0d7ce166-acc6-4f01-b8ec-4eed270bebe0" xsi:nil="true"/>
    <_ModernAudienceTargetUserField xmlns="0d7ce166-acc6-4f01-b8ec-4eed270bebe0">
      <UserInfo>
        <DisplayName/>
        <AccountId xsi:nil="true"/>
        <AccountType/>
      </UserInfo>
    </_ModernAudienceTargetUserField>
    <Poilcy xmlns="0d7ce166-acc6-4f01-b8ec-4eed270bebe0">Intranet 1</Poilcy>
    <Intranet xmlns="0d7ce166-acc6-4f01-b8ec-4eed270bebe0" xsi:nil="true"/>
    <status xmlns="0d7ce166-acc6-4f01-b8ec-4eed270bebe0">true</status>
  </documentManagement>
</p:properties>
</file>

<file path=customXml/itemProps1.xml><?xml version="1.0" encoding="utf-8"?>
<ds:datastoreItem xmlns:ds="http://schemas.openxmlformats.org/officeDocument/2006/customXml" ds:itemID="{736FAE40-363E-45B2-B2D3-7AF22BDBD17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07e8e4d-f013-42ca-9eed-37a101d0488d"/>
    <ds:schemaRef ds:uri="0d7ce166-acc6-4f01-b8ec-4eed270bebe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44C05AA-75DD-42F8-853D-59EED83D234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3DCF322-ED66-4250-9AD6-C003AE007EB4}">
  <ds:schemaRefs>
    <ds:schemaRef ds:uri="http://schemas.microsoft.com/office/2006/metadata/properties"/>
    <ds:schemaRef ds:uri="http://schemas.microsoft.com/office/infopath/2007/PartnerControls"/>
    <ds:schemaRef ds:uri="0d7ce166-acc6-4f01-b8ec-4eed270bebe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19609</TotalTime>
  <Words>679</Words>
  <Application>Microsoft Office PowerPoint</Application>
  <PresentationFormat>Widescreen</PresentationFormat>
  <Paragraphs>265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Arial Nova</vt:lpstr>
      <vt:lpstr>Avenir Next LT Pro</vt:lpstr>
      <vt:lpstr>Calibri</vt:lpstr>
      <vt:lpstr>Calibri Light</vt:lpstr>
      <vt:lpstr>Times New Roman</vt:lpstr>
      <vt:lpstr>Office Theme</vt:lpstr>
      <vt:lpstr>PowerPoint Presentation</vt:lpstr>
      <vt:lpstr>Today’s Schedule</vt:lpstr>
      <vt:lpstr>Our Aim</vt:lpstr>
      <vt:lpstr>Ainslie Henderson</vt:lpstr>
      <vt:lpstr>Michaël Dudok de Wit</vt:lpstr>
      <vt:lpstr>PowerPoint Presentation</vt:lpstr>
      <vt:lpstr>Links from today’s session</vt:lpstr>
      <vt:lpstr>Glasgow Short Film Festival</vt:lpstr>
      <vt:lpstr>Want to learn more?</vt:lpstr>
      <vt:lpstr>Feedback Time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Gail Robertson</dc:creator>
  <cp:lastModifiedBy>Gail Robertson</cp:lastModifiedBy>
  <cp:revision>377</cp:revision>
  <dcterms:created xsi:type="dcterms:W3CDTF">2020-09-18T12:27:07Z</dcterms:created>
  <dcterms:modified xsi:type="dcterms:W3CDTF">2022-03-15T17:07:48Z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0x010100CF14A5177C66A44194F0CE4855626A87</vt:lpwstr>
  </property>
</Properties>
</file>