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4"/>
  </p:sldMasterIdLst>
  <p:notesMasterIdLst>
    <p:notesMasterId r:id="rId38"/>
  </p:notesMasterIdLst>
  <p:sldIdLst>
    <p:sldId id="282" r:id="rId5"/>
    <p:sldId id="448" r:id="rId6"/>
    <p:sldId id="420" r:id="rId7"/>
    <p:sldId id="454" r:id="rId8"/>
    <p:sldId id="482" r:id="rId9"/>
    <p:sldId id="480" r:id="rId10"/>
    <p:sldId id="483" r:id="rId11"/>
    <p:sldId id="481" r:id="rId12"/>
    <p:sldId id="484" r:id="rId13"/>
    <p:sldId id="485" r:id="rId14"/>
    <p:sldId id="457" r:id="rId15"/>
    <p:sldId id="450" r:id="rId16"/>
    <p:sldId id="500" r:id="rId17"/>
    <p:sldId id="508" r:id="rId18"/>
    <p:sldId id="505" r:id="rId19"/>
    <p:sldId id="510" r:id="rId20"/>
    <p:sldId id="509" r:id="rId21"/>
    <p:sldId id="511" r:id="rId22"/>
    <p:sldId id="512" r:id="rId23"/>
    <p:sldId id="513" r:id="rId24"/>
    <p:sldId id="514" r:id="rId25"/>
    <p:sldId id="515" r:id="rId26"/>
    <p:sldId id="506" r:id="rId27"/>
    <p:sldId id="507" r:id="rId28"/>
    <p:sldId id="455" r:id="rId29"/>
    <p:sldId id="262" r:id="rId30"/>
    <p:sldId id="259" r:id="rId31"/>
    <p:sldId id="258" r:id="rId32"/>
    <p:sldId id="261" r:id="rId33"/>
    <p:sldId id="452" r:id="rId34"/>
    <p:sldId id="447" r:id="rId35"/>
    <p:sldId id="453" r:id="rId36"/>
    <p:sldId id="419"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9488" autoAdjust="0"/>
    <p:restoredTop sz="93792" autoAdjust="0"/>
  </p:normalViewPr>
  <p:slideViewPr>
    <p:cSldViewPr snapToGrid="0">
      <p:cViewPr varScale="1">
        <p:scale>
          <a:sx n="59" d="100"/>
          <a:sy n="59" d="100"/>
        </p:scale>
        <p:origin x="720" y="60"/>
      </p:cViewPr>
      <p:guideLst/>
    </p:cSldViewPr>
  </p:slideViewPr>
  <p:notesTextViewPr>
    <p:cViewPr>
      <p:scale>
        <a:sx n="1" d="1"/>
        <a:sy n="1" d="1"/>
      </p:scale>
      <p:origin x="0" y="0"/>
    </p:cViewPr>
  </p:notesTextViewPr>
  <p:sorterViewPr>
    <p:cViewPr>
      <p:scale>
        <a:sx n="100" d="100"/>
        <a:sy n="100" d="100"/>
      </p:scale>
      <p:origin x="0" y="-1356"/>
    </p:cViewPr>
  </p:sorterViewPr>
  <p:notesViewPr>
    <p:cSldViewPr snapToGrid="0">
      <p:cViewPr varScale="1">
        <p:scale>
          <a:sx n="44" d="100"/>
          <a:sy n="44" d="100"/>
        </p:scale>
        <p:origin x="2784"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FB7E5F-268D-42D4-80AC-A738733C1956}"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F7729548-AF0D-40CF-B301-C7A3103610A6}">
      <dgm:prSet/>
      <dgm:spPr/>
      <dgm:t>
        <a:bodyPr/>
        <a:lstStyle/>
        <a:p>
          <a:r>
            <a:rPr lang="en-GB"/>
            <a:t>Creative Filmmaking</a:t>
          </a:r>
          <a:endParaRPr lang="en-US"/>
        </a:p>
      </dgm:t>
    </dgm:pt>
    <dgm:pt modelId="{CBA017A6-D535-43F9-B78F-5536149F42AE}" type="parTrans" cxnId="{1C0609E2-28E9-4DB0-9198-6C3C1D0DD5A0}">
      <dgm:prSet/>
      <dgm:spPr/>
      <dgm:t>
        <a:bodyPr/>
        <a:lstStyle/>
        <a:p>
          <a:endParaRPr lang="en-US"/>
        </a:p>
      </dgm:t>
    </dgm:pt>
    <dgm:pt modelId="{6F93BAB1-39D6-4443-8DF6-FE8E7610A220}" type="sibTrans" cxnId="{1C0609E2-28E9-4DB0-9198-6C3C1D0DD5A0}">
      <dgm:prSet/>
      <dgm:spPr/>
      <dgm:t>
        <a:bodyPr/>
        <a:lstStyle/>
        <a:p>
          <a:endParaRPr lang="en-US"/>
        </a:p>
      </dgm:t>
    </dgm:pt>
    <dgm:pt modelId="{D1F114A2-24AE-41C3-A6E2-A2C6845B2034}">
      <dgm:prSet/>
      <dgm:spPr/>
      <dgm:t>
        <a:bodyPr/>
        <a:lstStyle/>
        <a:p>
          <a:r>
            <a:rPr lang="en-GB"/>
            <a:t>Screenwriting</a:t>
          </a:r>
          <a:endParaRPr lang="en-US"/>
        </a:p>
      </dgm:t>
    </dgm:pt>
    <dgm:pt modelId="{ED5837FE-0959-4333-84F8-FED4F233D9E9}" type="parTrans" cxnId="{2E8600F0-C538-4900-8D64-0ECF0690C9FE}">
      <dgm:prSet/>
      <dgm:spPr/>
      <dgm:t>
        <a:bodyPr/>
        <a:lstStyle/>
        <a:p>
          <a:endParaRPr lang="en-US"/>
        </a:p>
      </dgm:t>
    </dgm:pt>
    <dgm:pt modelId="{1D944D28-8F6F-40EA-BE3A-DFA46078BF3A}" type="sibTrans" cxnId="{2E8600F0-C538-4900-8D64-0ECF0690C9FE}">
      <dgm:prSet/>
      <dgm:spPr/>
      <dgm:t>
        <a:bodyPr/>
        <a:lstStyle/>
        <a:p>
          <a:endParaRPr lang="en-US"/>
        </a:p>
      </dgm:t>
    </dgm:pt>
    <dgm:pt modelId="{9EF54C00-D8D3-4788-85AB-FBA4EC56E194}">
      <dgm:prSet/>
      <dgm:spPr/>
      <dgm:t>
        <a:bodyPr/>
        <a:lstStyle/>
        <a:p>
          <a:r>
            <a:rPr lang="en-GB"/>
            <a:t>Film Studies</a:t>
          </a:r>
          <a:endParaRPr lang="en-US"/>
        </a:p>
      </dgm:t>
    </dgm:pt>
    <dgm:pt modelId="{96706367-B8D3-46F7-A1AF-61D5B2CFD0AF}" type="parTrans" cxnId="{1080CB6C-A7E3-490F-9332-22D42A215E11}">
      <dgm:prSet/>
      <dgm:spPr/>
      <dgm:t>
        <a:bodyPr/>
        <a:lstStyle/>
        <a:p>
          <a:endParaRPr lang="en-US"/>
        </a:p>
      </dgm:t>
    </dgm:pt>
    <dgm:pt modelId="{192D2904-9FE8-4CC4-BB39-BEC41379A634}" type="sibTrans" cxnId="{1080CB6C-A7E3-490F-9332-22D42A215E11}">
      <dgm:prSet/>
      <dgm:spPr/>
      <dgm:t>
        <a:bodyPr/>
        <a:lstStyle/>
        <a:p>
          <a:endParaRPr lang="en-US"/>
        </a:p>
      </dgm:t>
    </dgm:pt>
    <dgm:pt modelId="{70E55B7C-EEE0-614C-A788-5321FBE8DC38}" type="pres">
      <dgm:prSet presAssocID="{FCFB7E5F-268D-42D4-80AC-A738733C1956}" presName="linear" presStyleCnt="0">
        <dgm:presLayoutVars>
          <dgm:animLvl val="lvl"/>
          <dgm:resizeHandles val="exact"/>
        </dgm:presLayoutVars>
      </dgm:prSet>
      <dgm:spPr/>
    </dgm:pt>
    <dgm:pt modelId="{5981FC5D-84A4-7A43-8DF9-F753B913323A}" type="pres">
      <dgm:prSet presAssocID="{F7729548-AF0D-40CF-B301-C7A3103610A6}" presName="parentText" presStyleLbl="node1" presStyleIdx="0" presStyleCnt="3">
        <dgm:presLayoutVars>
          <dgm:chMax val="0"/>
          <dgm:bulletEnabled val="1"/>
        </dgm:presLayoutVars>
      </dgm:prSet>
      <dgm:spPr/>
    </dgm:pt>
    <dgm:pt modelId="{73964431-4E0B-6448-A8B7-2C9365B0B885}" type="pres">
      <dgm:prSet presAssocID="{6F93BAB1-39D6-4443-8DF6-FE8E7610A220}" presName="spacer" presStyleCnt="0"/>
      <dgm:spPr/>
    </dgm:pt>
    <dgm:pt modelId="{E4BFA96D-0A2C-FC4C-87AB-99167E00274B}" type="pres">
      <dgm:prSet presAssocID="{D1F114A2-24AE-41C3-A6E2-A2C6845B2034}" presName="parentText" presStyleLbl="node1" presStyleIdx="1" presStyleCnt="3">
        <dgm:presLayoutVars>
          <dgm:chMax val="0"/>
          <dgm:bulletEnabled val="1"/>
        </dgm:presLayoutVars>
      </dgm:prSet>
      <dgm:spPr/>
    </dgm:pt>
    <dgm:pt modelId="{6A9FE97C-2AEA-7E43-A688-FD9C03180D6A}" type="pres">
      <dgm:prSet presAssocID="{1D944D28-8F6F-40EA-BE3A-DFA46078BF3A}" presName="spacer" presStyleCnt="0"/>
      <dgm:spPr/>
    </dgm:pt>
    <dgm:pt modelId="{6EDAAC2C-4AB7-7342-912A-FDE582456382}" type="pres">
      <dgm:prSet presAssocID="{9EF54C00-D8D3-4788-85AB-FBA4EC56E194}" presName="parentText" presStyleLbl="node1" presStyleIdx="2" presStyleCnt="3">
        <dgm:presLayoutVars>
          <dgm:chMax val="0"/>
          <dgm:bulletEnabled val="1"/>
        </dgm:presLayoutVars>
      </dgm:prSet>
      <dgm:spPr/>
    </dgm:pt>
  </dgm:ptLst>
  <dgm:cxnLst>
    <dgm:cxn modelId="{CC25612F-B43D-B04E-BD3F-FED152F406CB}" type="presOf" srcId="{FCFB7E5F-268D-42D4-80AC-A738733C1956}" destId="{70E55B7C-EEE0-614C-A788-5321FBE8DC38}" srcOrd="0" destOrd="0" presId="urn:microsoft.com/office/officeart/2005/8/layout/vList2"/>
    <dgm:cxn modelId="{1080CB6C-A7E3-490F-9332-22D42A215E11}" srcId="{FCFB7E5F-268D-42D4-80AC-A738733C1956}" destId="{9EF54C00-D8D3-4788-85AB-FBA4EC56E194}" srcOrd="2" destOrd="0" parTransId="{96706367-B8D3-46F7-A1AF-61D5B2CFD0AF}" sibTransId="{192D2904-9FE8-4CC4-BB39-BEC41379A634}"/>
    <dgm:cxn modelId="{13955C4F-D7EE-7841-92DC-FACDF3DE99D4}" type="presOf" srcId="{F7729548-AF0D-40CF-B301-C7A3103610A6}" destId="{5981FC5D-84A4-7A43-8DF9-F753B913323A}" srcOrd="0" destOrd="0" presId="urn:microsoft.com/office/officeart/2005/8/layout/vList2"/>
    <dgm:cxn modelId="{79875AA6-659C-A847-82D9-C9D88DAAB8C2}" type="presOf" srcId="{9EF54C00-D8D3-4788-85AB-FBA4EC56E194}" destId="{6EDAAC2C-4AB7-7342-912A-FDE582456382}" srcOrd="0" destOrd="0" presId="urn:microsoft.com/office/officeart/2005/8/layout/vList2"/>
    <dgm:cxn modelId="{C73492B6-32E8-4546-BB74-8111576D18F7}" type="presOf" srcId="{D1F114A2-24AE-41C3-A6E2-A2C6845B2034}" destId="{E4BFA96D-0A2C-FC4C-87AB-99167E00274B}" srcOrd="0" destOrd="0" presId="urn:microsoft.com/office/officeart/2005/8/layout/vList2"/>
    <dgm:cxn modelId="{1C0609E2-28E9-4DB0-9198-6C3C1D0DD5A0}" srcId="{FCFB7E5F-268D-42D4-80AC-A738733C1956}" destId="{F7729548-AF0D-40CF-B301-C7A3103610A6}" srcOrd="0" destOrd="0" parTransId="{CBA017A6-D535-43F9-B78F-5536149F42AE}" sibTransId="{6F93BAB1-39D6-4443-8DF6-FE8E7610A220}"/>
    <dgm:cxn modelId="{2E8600F0-C538-4900-8D64-0ECF0690C9FE}" srcId="{FCFB7E5F-268D-42D4-80AC-A738733C1956}" destId="{D1F114A2-24AE-41C3-A6E2-A2C6845B2034}" srcOrd="1" destOrd="0" parTransId="{ED5837FE-0959-4333-84F8-FED4F233D9E9}" sibTransId="{1D944D28-8F6F-40EA-BE3A-DFA46078BF3A}"/>
    <dgm:cxn modelId="{981F2252-FA7F-3841-9C60-B08FD3B75F18}" type="presParOf" srcId="{70E55B7C-EEE0-614C-A788-5321FBE8DC38}" destId="{5981FC5D-84A4-7A43-8DF9-F753B913323A}" srcOrd="0" destOrd="0" presId="urn:microsoft.com/office/officeart/2005/8/layout/vList2"/>
    <dgm:cxn modelId="{734124C1-B463-3E47-8EE0-67E3049103D0}" type="presParOf" srcId="{70E55B7C-EEE0-614C-A788-5321FBE8DC38}" destId="{73964431-4E0B-6448-A8B7-2C9365B0B885}" srcOrd="1" destOrd="0" presId="urn:microsoft.com/office/officeart/2005/8/layout/vList2"/>
    <dgm:cxn modelId="{897EC4EB-B45F-3345-AB20-982BC97E3E63}" type="presParOf" srcId="{70E55B7C-EEE0-614C-A788-5321FBE8DC38}" destId="{E4BFA96D-0A2C-FC4C-87AB-99167E00274B}" srcOrd="2" destOrd="0" presId="urn:microsoft.com/office/officeart/2005/8/layout/vList2"/>
    <dgm:cxn modelId="{B27A4491-DD5F-0F47-B8CF-F7BDB6D01CEC}" type="presParOf" srcId="{70E55B7C-EEE0-614C-A788-5321FBE8DC38}" destId="{6A9FE97C-2AEA-7E43-A688-FD9C03180D6A}" srcOrd="3" destOrd="0" presId="urn:microsoft.com/office/officeart/2005/8/layout/vList2"/>
    <dgm:cxn modelId="{4304B475-2802-C64A-9275-291C22E226AE}" type="presParOf" srcId="{70E55B7C-EEE0-614C-A788-5321FBE8DC38}" destId="{6EDAAC2C-4AB7-7342-912A-FDE58245638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4B877B-CD50-40CD-BA57-67834F7881F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84A3CC13-6EAD-4DC7-944D-1D1BBBA56E32}">
      <dgm:prSet/>
      <dgm:spPr/>
      <dgm:t>
        <a:bodyPr/>
        <a:lstStyle/>
        <a:p>
          <a:r>
            <a:rPr lang="en-GB" dirty="0"/>
            <a:t>Screen skills accreditation - the course meets professional standards</a:t>
          </a:r>
          <a:endParaRPr lang="en-US" dirty="0"/>
        </a:p>
      </dgm:t>
    </dgm:pt>
    <dgm:pt modelId="{31C70598-210B-4794-B8B7-65B73D1AC5A2}" type="parTrans" cxnId="{AE701A66-4ED2-4F78-89B8-68E4837248A8}">
      <dgm:prSet/>
      <dgm:spPr/>
      <dgm:t>
        <a:bodyPr/>
        <a:lstStyle/>
        <a:p>
          <a:endParaRPr lang="en-US"/>
        </a:p>
      </dgm:t>
    </dgm:pt>
    <dgm:pt modelId="{25D2832B-7940-4ADD-A824-E49C53AC54FE}" type="sibTrans" cxnId="{AE701A66-4ED2-4F78-89B8-68E4837248A8}">
      <dgm:prSet/>
      <dgm:spPr/>
      <dgm:t>
        <a:bodyPr/>
        <a:lstStyle/>
        <a:p>
          <a:endParaRPr lang="en-US"/>
        </a:p>
      </dgm:t>
    </dgm:pt>
    <dgm:pt modelId="{8536E8AC-9CDC-4D4A-A7F9-E5225BF56D1D}">
      <dgm:prSet/>
      <dgm:spPr/>
      <dgm:t>
        <a:bodyPr/>
        <a:lstStyle/>
        <a:p>
          <a:r>
            <a:rPr lang="en-GB" dirty="0"/>
            <a:t>Based at Ayr, with some lessons at Film City, Glasgow</a:t>
          </a:r>
          <a:endParaRPr lang="en-US" dirty="0"/>
        </a:p>
      </dgm:t>
    </dgm:pt>
    <dgm:pt modelId="{5FB51200-FFB0-458C-A25C-A711C04F8A40}" type="parTrans" cxnId="{62A586A3-CB2A-49BA-9218-A2FB1FAF12FF}">
      <dgm:prSet/>
      <dgm:spPr/>
      <dgm:t>
        <a:bodyPr/>
        <a:lstStyle/>
        <a:p>
          <a:endParaRPr lang="en-US"/>
        </a:p>
      </dgm:t>
    </dgm:pt>
    <dgm:pt modelId="{F1D343BF-9BBF-47F0-80DA-54343821662B}" type="sibTrans" cxnId="{62A586A3-CB2A-49BA-9218-A2FB1FAF12FF}">
      <dgm:prSet/>
      <dgm:spPr/>
      <dgm:t>
        <a:bodyPr/>
        <a:lstStyle/>
        <a:p>
          <a:endParaRPr lang="en-US"/>
        </a:p>
      </dgm:t>
    </dgm:pt>
    <dgm:pt modelId="{2DBE8EA1-1C3A-48F1-86C4-9BE00B156793}">
      <dgm:prSet/>
      <dgm:spPr/>
      <dgm:t>
        <a:bodyPr/>
        <a:lstStyle/>
        <a:p>
          <a:r>
            <a:rPr lang="en-GB" dirty="0"/>
            <a:t>Sept-Jan; Jan - May. No exams, all coursework.</a:t>
          </a:r>
        </a:p>
      </dgm:t>
    </dgm:pt>
    <dgm:pt modelId="{972FEB5B-3DDE-4FC4-BBB5-4FA71D5FACF3}" type="parTrans" cxnId="{48652096-C31F-430E-BA13-A91835D7FCB3}">
      <dgm:prSet/>
      <dgm:spPr/>
      <dgm:t>
        <a:bodyPr/>
        <a:lstStyle/>
        <a:p>
          <a:endParaRPr lang="en-US"/>
        </a:p>
      </dgm:t>
    </dgm:pt>
    <dgm:pt modelId="{E846778E-9552-48A6-9256-D0D2D5F9715E}" type="sibTrans" cxnId="{48652096-C31F-430E-BA13-A91835D7FCB3}">
      <dgm:prSet/>
      <dgm:spPr/>
      <dgm:t>
        <a:bodyPr/>
        <a:lstStyle/>
        <a:p>
          <a:endParaRPr lang="en-US"/>
        </a:p>
      </dgm:t>
    </dgm:pt>
    <dgm:pt modelId="{170FDACC-8082-4930-8B7F-F00698C85EAD}">
      <dgm:prSet/>
      <dgm:spPr/>
      <dgm:t>
        <a:bodyPr/>
        <a:lstStyle/>
        <a:p>
          <a:r>
            <a:rPr lang="en-GB" dirty="0"/>
            <a:t>No extra costs, all equipment is provided</a:t>
          </a:r>
          <a:endParaRPr lang="en-US" dirty="0"/>
        </a:p>
      </dgm:t>
    </dgm:pt>
    <dgm:pt modelId="{CD9C51A7-CB87-446C-9F69-F891033ED227}" type="parTrans" cxnId="{D3F29450-97AE-4385-82BB-873E345341B9}">
      <dgm:prSet/>
      <dgm:spPr/>
      <dgm:t>
        <a:bodyPr/>
        <a:lstStyle/>
        <a:p>
          <a:endParaRPr lang="en-US"/>
        </a:p>
      </dgm:t>
    </dgm:pt>
    <dgm:pt modelId="{9A178306-45D5-48C8-B8EB-6ED19AF30C9B}" type="sibTrans" cxnId="{D3F29450-97AE-4385-82BB-873E345341B9}">
      <dgm:prSet/>
      <dgm:spPr/>
      <dgm:t>
        <a:bodyPr/>
        <a:lstStyle/>
        <a:p>
          <a:endParaRPr lang="en-US"/>
        </a:p>
      </dgm:t>
    </dgm:pt>
    <dgm:pt modelId="{4924C66E-663D-BC4C-AF2E-9D40EA2E139C}">
      <dgm:prSet/>
      <dgm:spPr/>
      <dgm:t>
        <a:bodyPr/>
        <a:lstStyle/>
        <a:p>
          <a:r>
            <a:rPr lang="en-US" dirty="0"/>
            <a:t>Entry at Level 8 or 9 with a </a:t>
          </a:r>
          <a:r>
            <a:rPr lang="en-US" dirty="0" err="1"/>
            <a:t>recognised</a:t>
          </a:r>
          <a:r>
            <a:rPr lang="en-US" dirty="0"/>
            <a:t> HND in filmmaking</a:t>
          </a:r>
        </a:p>
      </dgm:t>
    </dgm:pt>
    <dgm:pt modelId="{2477874D-0C5C-734F-BE2C-80BC5BCA337B}" type="parTrans" cxnId="{4CAFFA8F-02D8-D443-8F98-CA982F85B574}">
      <dgm:prSet/>
      <dgm:spPr/>
      <dgm:t>
        <a:bodyPr/>
        <a:lstStyle/>
        <a:p>
          <a:endParaRPr lang="en-GB"/>
        </a:p>
      </dgm:t>
    </dgm:pt>
    <dgm:pt modelId="{056D3C13-3555-C245-BED7-5CB40410A756}" type="sibTrans" cxnId="{4CAFFA8F-02D8-D443-8F98-CA982F85B574}">
      <dgm:prSet/>
      <dgm:spPr/>
      <dgm:t>
        <a:bodyPr/>
        <a:lstStyle/>
        <a:p>
          <a:endParaRPr lang="en-GB"/>
        </a:p>
      </dgm:t>
    </dgm:pt>
    <dgm:pt modelId="{D6CD655A-C783-3948-AF59-5EBA3AF125FF}" type="pres">
      <dgm:prSet presAssocID="{A34B877B-CD50-40CD-BA57-67834F7881FB}" presName="linear" presStyleCnt="0">
        <dgm:presLayoutVars>
          <dgm:animLvl val="lvl"/>
          <dgm:resizeHandles val="exact"/>
        </dgm:presLayoutVars>
      </dgm:prSet>
      <dgm:spPr/>
    </dgm:pt>
    <dgm:pt modelId="{983A379A-E792-764A-A7E6-BBC40E00FB32}" type="pres">
      <dgm:prSet presAssocID="{84A3CC13-6EAD-4DC7-944D-1D1BBBA56E32}" presName="parentText" presStyleLbl="node1" presStyleIdx="0" presStyleCnt="5">
        <dgm:presLayoutVars>
          <dgm:chMax val="0"/>
          <dgm:bulletEnabled val="1"/>
        </dgm:presLayoutVars>
      </dgm:prSet>
      <dgm:spPr/>
    </dgm:pt>
    <dgm:pt modelId="{8EDACFA8-9CAF-0D4E-9067-E4830928C3EF}" type="pres">
      <dgm:prSet presAssocID="{25D2832B-7940-4ADD-A824-E49C53AC54FE}" presName="spacer" presStyleCnt="0"/>
      <dgm:spPr/>
    </dgm:pt>
    <dgm:pt modelId="{27FE87F9-70F1-794C-B4FE-2E63040A20B8}" type="pres">
      <dgm:prSet presAssocID="{8536E8AC-9CDC-4D4A-A7F9-E5225BF56D1D}" presName="parentText" presStyleLbl="node1" presStyleIdx="1" presStyleCnt="5">
        <dgm:presLayoutVars>
          <dgm:chMax val="0"/>
          <dgm:bulletEnabled val="1"/>
        </dgm:presLayoutVars>
      </dgm:prSet>
      <dgm:spPr/>
    </dgm:pt>
    <dgm:pt modelId="{CA2FF545-5746-E147-A981-96D0661EE760}" type="pres">
      <dgm:prSet presAssocID="{F1D343BF-9BBF-47F0-80DA-54343821662B}" presName="spacer" presStyleCnt="0"/>
      <dgm:spPr/>
    </dgm:pt>
    <dgm:pt modelId="{F7449F68-CDF2-BB4A-BB72-37E856EC0DB7}" type="pres">
      <dgm:prSet presAssocID="{2DBE8EA1-1C3A-48F1-86C4-9BE00B156793}" presName="parentText" presStyleLbl="node1" presStyleIdx="2" presStyleCnt="5">
        <dgm:presLayoutVars>
          <dgm:chMax val="0"/>
          <dgm:bulletEnabled val="1"/>
        </dgm:presLayoutVars>
      </dgm:prSet>
      <dgm:spPr/>
    </dgm:pt>
    <dgm:pt modelId="{DE921818-5F28-C246-B0A5-FB3EB22934E7}" type="pres">
      <dgm:prSet presAssocID="{E846778E-9552-48A6-9256-D0D2D5F9715E}" presName="spacer" presStyleCnt="0"/>
      <dgm:spPr/>
    </dgm:pt>
    <dgm:pt modelId="{CBEDA7CA-5089-9848-A7EB-871EDB0D4CC8}" type="pres">
      <dgm:prSet presAssocID="{170FDACC-8082-4930-8B7F-F00698C85EAD}" presName="parentText" presStyleLbl="node1" presStyleIdx="3" presStyleCnt="5">
        <dgm:presLayoutVars>
          <dgm:chMax val="0"/>
          <dgm:bulletEnabled val="1"/>
        </dgm:presLayoutVars>
      </dgm:prSet>
      <dgm:spPr/>
    </dgm:pt>
    <dgm:pt modelId="{5C4DC777-876A-8641-A664-1F3981C095BF}" type="pres">
      <dgm:prSet presAssocID="{9A178306-45D5-48C8-B8EB-6ED19AF30C9B}" presName="spacer" presStyleCnt="0"/>
      <dgm:spPr/>
    </dgm:pt>
    <dgm:pt modelId="{F6A92422-01CB-A548-AB17-E50AFD33F849}" type="pres">
      <dgm:prSet presAssocID="{4924C66E-663D-BC4C-AF2E-9D40EA2E139C}" presName="parentText" presStyleLbl="node1" presStyleIdx="4" presStyleCnt="5">
        <dgm:presLayoutVars>
          <dgm:chMax val="0"/>
          <dgm:bulletEnabled val="1"/>
        </dgm:presLayoutVars>
      </dgm:prSet>
      <dgm:spPr/>
    </dgm:pt>
  </dgm:ptLst>
  <dgm:cxnLst>
    <dgm:cxn modelId="{FEF83514-31F1-7C40-966F-6ABA2AD8AD6C}" type="presOf" srcId="{8536E8AC-9CDC-4D4A-A7F9-E5225BF56D1D}" destId="{27FE87F9-70F1-794C-B4FE-2E63040A20B8}" srcOrd="0" destOrd="0" presId="urn:microsoft.com/office/officeart/2005/8/layout/vList2"/>
    <dgm:cxn modelId="{D0AB772E-C958-B940-8503-71C2F75E83AB}" type="presOf" srcId="{84A3CC13-6EAD-4DC7-944D-1D1BBBA56E32}" destId="{983A379A-E792-764A-A7E6-BBC40E00FB32}" srcOrd="0" destOrd="0" presId="urn:microsoft.com/office/officeart/2005/8/layout/vList2"/>
    <dgm:cxn modelId="{AE701A66-4ED2-4F78-89B8-68E4837248A8}" srcId="{A34B877B-CD50-40CD-BA57-67834F7881FB}" destId="{84A3CC13-6EAD-4DC7-944D-1D1BBBA56E32}" srcOrd="0" destOrd="0" parTransId="{31C70598-210B-4794-B8B7-65B73D1AC5A2}" sibTransId="{25D2832B-7940-4ADD-A824-E49C53AC54FE}"/>
    <dgm:cxn modelId="{3E79FA6C-EEB1-D340-9070-069C9E3B32CF}" type="presOf" srcId="{4924C66E-663D-BC4C-AF2E-9D40EA2E139C}" destId="{F6A92422-01CB-A548-AB17-E50AFD33F849}" srcOrd="0" destOrd="0" presId="urn:microsoft.com/office/officeart/2005/8/layout/vList2"/>
    <dgm:cxn modelId="{D3F29450-97AE-4385-82BB-873E345341B9}" srcId="{A34B877B-CD50-40CD-BA57-67834F7881FB}" destId="{170FDACC-8082-4930-8B7F-F00698C85EAD}" srcOrd="3" destOrd="0" parTransId="{CD9C51A7-CB87-446C-9F69-F891033ED227}" sibTransId="{9A178306-45D5-48C8-B8EB-6ED19AF30C9B}"/>
    <dgm:cxn modelId="{B47DE183-23BF-B343-8A3C-6B9D63D09948}" type="presOf" srcId="{2DBE8EA1-1C3A-48F1-86C4-9BE00B156793}" destId="{F7449F68-CDF2-BB4A-BB72-37E856EC0DB7}" srcOrd="0" destOrd="0" presId="urn:microsoft.com/office/officeart/2005/8/layout/vList2"/>
    <dgm:cxn modelId="{4CAFFA8F-02D8-D443-8F98-CA982F85B574}" srcId="{A34B877B-CD50-40CD-BA57-67834F7881FB}" destId="{4924C66E-663D-BC4C-AF2E-9D40EA2E139C}" srcOrd="4" destOrd="0" parTransId="{2477874D-0C5C-734F-BE2C-80BC5BCA337B}" sibTransId="{056D3C13-3555-C245-BED7-5CB40410A756}"/>
    <dgm:cxn modelId="{48652096-C31F-430E-BA13-A91835D7FCB3}" srcId="{A34B877B-CD50-40CD-BA57-67834F7881FB}" destId="{2DBE8EA1-1C3A-48F1-86C4-9BE00B156793}" srcOrd="2" destOrd="0" parTransId="{972FEB5B-3DDE-4FC4-BBB5-4FA71D5FACF3}" sibTransId="{E846778E-9552-48A6-9256-D0D2D5F9715E}"/>
    <dgm:cxn modelId="{62A586A3-CB2A-49BA-9218-A2FB1FAF12FF}" srcId="{A34B877B-CD50-40CD-BA57-67834F7881FB}" destId="{8536E8AC-9CDC-4D4A-A7F9-E5225BF56D1D}" srcOrd="1" destOrd="0" parTransId="{5FB51200-FFB0-458C-A25C-A711C04F8A40}" sibTransId="{F1D343BF-9BBF-47F0-80DA-54343821662B}"/>
    <dgm:cxn modelId="{DE02A2A8-15BB-A642-A304-DE51783FB74B}" type="presOf" srcId="{170FDACC-8082-4930-8B7F-F00698C85EAD}" destId="{CBEDA7CA-5089-9848-A7EB-871EDB0D4CC8}" srcOrd="0" destOrd="0" presId="urn:microsoft.com/office/officeart/2005/8/layout/vList2"/>
    <dgm:cxn modelId="{ED3D6AE3-7485-0E44-9259-78F7FA9A40CE}" type="presOf" srcId="{A34B877B-CD50-40CD-BA57-67834F7881FB}" destId="{D6CD655A-C783-3948-AF59-5EBA3AF125FF}" srcOrd="0" destOrd="0" presId="urn:microsoft.com/office/officeart/2005/8/layout/vList2"/>
    <dgm:cxn modelId="{B052DB6C-C912-B546-8CF4-E5720F6C4608}" type="presParOf" srcId="{D6CD655A-C783-3948-AF59-5EBA3AF125FF}" destId="{983A379A-E792-764A-A7E6-BBC40E00FB32}" srcOrd="0" destOrd="0" presId="urn:microsoft.com/office/officeart/2005/8/layout/vList2"/>
    <dgm:cxn modelId="{8AFC1199-1FEF-354B-8DBF-4571076246DF}" type="presParOf" srcId="{D6CD655A-C783-3948-AF59-5EBA3AF125FF}" destId="{8EDACFA8-9CAF-0D4E-9067-E4830928C3EF}" srcOrd="1" destOrd="0" presId="urn:microsoft.com/office/officeart/2005/8/layout/vList2"/>
    <dgm:cxn modelId="{5F67A875-0578-7446-9E3A-64DB1D4160EC}" type="presParOf" srcId="{D6CD655A-C783-3948-AF59-5EBA3AF125FF}" destId="{27FE87F9-70F1-794C-B4FE-2E63040A20B8}" srcOrd="2" destOrd="0" presId="urn:microsoft.com/office/officeart/2005/8/layout/vList2"/>
    <dgm:cxn modelId="{0CAF4548-5B50-B240-B885-86F553978F77}" type="presParOf" srcId="{D6CD655A-C783-3948-AF59-5EBA3AF125FF}" destId="{CA2FF545-5746-E147-A981-96D0661EE760}" srcOrd="3" destOrd="0" presId="urn:microsoft.com/office/officeart/2005/8/layout/vList2"/>
    <dgm:cxn modelId="{75371ACB-1558-E343-B6A1-8F59144B5956}" type="presParOf" srcId="{D6CD655A-C783-3948-AF59-5EBA3AF125FF}" destId="{F7449F68-CDF2-BB4A-BB72-37E856EC0DB7}" srcOrd="4" destOrd="0" presId="urn:microsoft.com/office/officeart/2005/8/layout/vList2"/>
    <dgm:cxn modelId="{AD72615A-3D82-8247-85B1-4FEB50CBA3EF}" type="presParOf" srcId="{D6CD655A-C783-3948-AF59-5EBA3AF125FF}" destId="{DE921818-5F28-C246-B0A5-FB3EB22934E7}" srcOrd="5" destOrd="0" presId="urn:microsoft.com/office/officeart/2005/8/layout/vList2"/>
    <dgm:cxn modelId="{4D4B5121-8E9B-3241-ACB6-E74838101EF9}" type="presParOf" srcId="{D6CD655A-C783-3948-AF59-5EBA3AF125FF}" destId="{CBEDA7CA-5089-9848-A7EB-871EDB0D4CC8}" srcOrd="6" destOrd="0" presId="urn:microsoft.com/office/officeart/2005/8/layout/vList2"/>
    <dgm:cxn modelId="{834EF10D-52D6-5F41-B038-8AF9291BEA19}" type="presParOf" srcId="{D6CD655A-C783-3948-AF59-5EBA3AF125FF}" destId="{5C4DC777-876A-8641-A664-1F3981C095BF}" srcOrd="7" destOrd="0" presId="urn:microsoft.com/office/officeart/2005/8/layout/vList2"/>
    <dgm:cxn modelId="{BC399C20-A0A7-F049-AEB0-14D05FD95C80}" type="presParOf" srcId="{D6CD655A-C783-3948-AF59-5EBA3AF125FF}" destId="{F6A92422-01CB-A548-AB17-E50AFD33F84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81FC5D-84A4-7A43-8DF9-F753B913323A}">
      <dsp:nvSpPr>
        <dsp:cNvPr id="0" name=""/>
        <dsp:cNvSpPr/>
      </dsp:nvSpPr>
      <dsp:spPr>
        <a:xfrm>
          <a:off x="0" y="143"/>
          <a:ext cx="4697730" cy="175032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en-GB" sz="4400" kern="1200"/>
            <a:t>Creative Filmmaking</a:t>
          </a:r>
          <a:endParaRPr lang="en-US" sz="4400" kern="1200"/>
        </a:p>
      </dsp:txBody>
      <dsp:txXfrm>
        <a:off x="85444" y="85587"/>
        <a:ext cx="4526842" cy="1579432"/>
      </dsp:txXfrm>
    </dsp:sp>
    <dsp:sp modelId="{E4BFA96D-0A2C-FC4C-87AB-99167E00274B}">
      <dsp:nvSpPr>
        <dsp:cNvPr id="0" name=""/>
        <dsp:cNvSpPr/>
      </dsp:nvSpPr>
      <dsp:spPr>
        <a:xfrm>
          <a:off x="0" y="1877183"/>
          <a:ext cx="4697730" cy="175032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en-GB" sz="4400" kern="1200"/>
            <a:t>Screenwriting</a:t>
          </a:r>
          <a:endParaRPr lang="en-US" sz="4400" kern="1200"/>
        </a:p>
      </dsp:txBody>
      <dsp:txXfrm>
        <a:off x="85444" y="1962627"/>
        <a:ext cx="4526842" cy="1579432"/>
      </dsp:txXfrm>
    </dsp:sp>
    <dsp:sp modelId="{6EDAAC2C-4AB7-7342-912A-FDE582456382}">
      <dsp:nvSpPr>
        <dsp:cNvPr id="0" name=""/>
        <dsp:cNvSpPr/>
      </dsp:nvSpPr>
      <dsp:spPr>
        <a:xfrm>
          <a:off x="0" y="3754224"/>
          <a:ext cx="4697730" cy="175032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en-GB" sz="4400" kern="1200"/>
            <a:t>Film Studies</a:t>
          </a:r>
          <a:endParaRPr lang="en-US" sz="4400" kern="1200"/>
        </a:p>
      </dsp:txBody>
      <dsp:txXfrm>
        <a:off x="85444" y="3839668"/>
        <a:ext cx="4526842" cy="15794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A379A-E792-764A-A7E6-BBC40E00FB32}">
      <dsp:nvSpPr>
        <dsp:cNvPr id="0" name=""/>
        <dsp:cNvSpPr/>
      </dsp:nvSpPr>
      <dsp:spPr>
        <a:xfrm>
          <a:off x="0" y="286793"/>
          <a:ext cx="4697730" cy="91494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Screen skills accreditation - the course meets professional standards</a:t>
          </a:r>
          <a:endParaRPr lang="en-US" sz="2300" kern="1200" dirty="0"/>
        </a:p>
      </dsp:txBody>
      <dsp:txXfrm>
        <a:off x="44664" y="331457"/>
        <a:ext cx="4608402" cy="825612"/>
      </dsp:txXfrm>
    </dsp:sp>
    <dsp:sp modelId="{27FE87F9-70F1-794C-B4FE-2E63040A20B8}">
      <dsp:nvSpPr>
        <dsp:cNvPr id="0" name=""/>
        <dsp:cNvSpPr/>
      </dsp:nvSpPr>
      <dsp:spPr>
        <a:xfrm>
          <a:off x="0" y="1267973"/>
          <a:ext cx="4697730" cy="914940"/>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Based at Ayr, with some lessons at Film City, Glasgow</a:t>
          </a:r>
          <a:endParaRPr lang="en-US" sz="2300" kern="1200" dirty="0"/>
        </a:p>
      </dsp:txBody>
      <dsp:txXfrm>
        <a:off x="44664" y="1312637"/>
        <a:ext cx="4608402" cy="825612"/>
      </dsp:txXfrm>
    </dsp:sp>
    <dsp:sp modelId="{F7449F68-CDF2-BB4A-BB72-37E856EC0DB7}">
      <dsp:nvSpPr>
        <dsp:cNvPr id="0" name=""/>
        <dsp:cNvSpPr/>
      </dsp:nvSpPr>
      <dsp:spPr>
        <a:xfrm>
          <a:off x="0" y="2249153"/>
          <a:ext cx="4697730" cy="91494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Sept-Jan; Jan - May. No exams, all coursework.</a:t>
          </a:r>
        </a:p>
      </dsp:txBody>
      <dsp:txXfrm>
        <a:off x="44664" y="2293817"/>
        <a:ext cx="4608402" cy="825612"/>
      </dsp:txXfrm>
    </dsp:sp>
    <dsp:sp modelId="{CBEDA7CA-5089-9848-A7EB-871EDB0D4CC8}">
      <dsp:nvSpPr>
        <dsp:cNvPr id="0" name=""/>
        <dsp:cNvSpPr/>
      </dsp:nvSpPr>
      <dsp:spPr>
        <a:xfrm>
          <a:off x="0" y="3230334"/>
          <a:ext cx="4697730" cy="914940"/>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No extra costs, all equipment is provided</a:t>
          </a:r>
          <a:endParaRPr lang="en-US" sz="2300" kern="1200" dirty="0"/>
        </a:p>
      </dsp:txBody>
      <dsp:txXfrm>
        <a:off x="44664" y="3274998"/>
        <a:ext cx="4608402" cy="825612"/>
      </dsp:txXfrm>
    </dsp:sp>
    <dsp:sp modelId="{F6A92422-01CB-A548-AB17-E50AFD33F849}">
      <dsp:nvSpPr>
        <dsp:cNvPr id="0" name=""/>
        <dsp:cNvSpPr/>
      </dsp:nvSpPr>
      <dsp:spPr>
        <a:xfrm>
          <a:off x="0" y="4211514"/>
          <a:ext cx="4697730" cy="91494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Entry at Level 8 or 9 with a </a:t>
          </a:r>
          <a:r>
            <a:rPr lang="en-US" sz="2300" kern="1200" dirty="0" err="1"/>
            <a:t>recognised</a:t>
          </a:r>
          <a:r>
            <a:rPr lang="en-US" sz="2300" kern="1200" dirty="0"/>
            <a:t> HND in filmmaking</a:t>
          </a:r>
        </a:p>
      </dsp:txBody>
      <dsp:txXfrm>
        <a:off x="44664" y="4256178"/>
        <a:ext cx="4608402" cy="82561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176732-8CE7-4F29-BB6B-AFD8F6FDF4FA}" type="datetimeFigureOut">
              <a:rPr lang="en-GB" smtClean="0"/>
              <a:t>11/11/2021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63AC5D-5458-4800-8E0F-7F31F57CD4D4}" type="slidenum">
              <a:rPr lang="en-GB" smtClean="0"/>
              <a:t>‹#›</a:t>
            </a:fld>
            <a:endParaRPr lang="en-GB"/>
          </a:p>
        </p:txBody>
      </p:sp>
    </p:spTree>
    <p:extLst>
      <p:ext uri="{BB962C8B-B14F-4D97-AF65-F5344CB8AC3E}">
        <p14:creationId xmlns:p14="http://schemas.microsoft.com/office/powerpoint/2010/main" val="221515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fld id="{9A86A1BF-E5F7-D142-96DE-EFF40F4F7BEC}" type="slidenum">
              <a:rPr lang="en-GB"/>
              <a:pPr/>
              <a:t>8</a:t>
            </a:fld>
            <a:endParaRPr lang="en-GB"/>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21</a:t>
            </a:fld>
            <a:endParaRPr lang="en-GB" altLang="en-US"/>
          </a:p>
        </p:txBody>
      </p:sp>
    </p:spTree>
    <p:extLst>
      <p:ext uri="{BB962C8B-B14F-4D97-AF65-F5344CB8AC3E}">
        <p14:creationId xmlns:p14="http://schemas.microsoft.com/office/powerpoint/2010/main" val="1694694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22</a:t>
            </a:fld>
            <a:endParaRPr lang="en-GB" altLang="en-US"/>
          </a:p>
        </p:txBody>
      </p:sp>
    </p:spTree>
    <p:extLst>
      <p:ext uri="{BB962C8B-B14F-4D97-AF65-F5344CB8AC3E}">
        <p14:creationId xmlns:p14="http://schemas.microsoft.com/office/powerpoint/2010/main" val="3077342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23</a:t>
            </a:fld>
            <a:endParaRPr lang="en-GB" altLang="en-US"/>
          </a:p>
        </p:txBody>
      </p:sp>
    </p:spTree>
    <p:extLst>
      <p:ext uri="{BB962C8B-B14F-4D97-AF65-F5344CB8AC3E}">
        <p14:creationId xmlns:p14="http://schemas.microsoft.com/office/powerpoint/2010/main" val="34724428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24</a:t>
            </a:fld>
            <a:endParaRPr lang="en-GB" altLang="en-US"/>
          </a:p>
        </p:txBody>
      </p:sp>
    </p:spTree>
    <p:extLst>
      <p:ext uri="{BB962C8B-B14F-4D97-AF65-F5344CB8AC3E}">
        <p14:creationId xmlns:p14="http://schemas.microsoft.com/office/powerpoint/2010/main" val="3197329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Tahoma" charset="0"/>
                <a:ea typeface="ＭＳ Ｐゴシック" charset="0"/>
                <a:cs typeface="ＭＳ Ｐゴシック" charset="0"/>
              </a:defRPr>
            </a:lvl1pPr>
            <a:lvl2pPr marL="742950" indent="-285750">
              <a:defRPr sz="2000">
                <a:solidFill>
                  <a:schemeClr val="tx1"/>
                </a:solidFill>
                <a:latin typeface="Tahoma" charset="0"/>
                <a:ea typeface="ＭＳ Ｐゴシック" charset="0"/>
              </a:defRPr>
            </a:lvl2pPr>
            <a:lvl3pPr marL="1143000" indent="-228600">
              <a:defRPr sz="2000">
                <a:solidFill>
                  <a:schemeClr val="tx1"/>
                </a:solidFill>
                <a:latin typeface="Tahoma" charset="0"/>
                <a:ea typeface="ＭＳ Ｐゴシック" charset="0"/>
              </a:defRPr>
            </a:lvl3pPr>
            <a:lvl4pPr marL="1600200" indent="-228600">
              <a:defRPr sz="2000">
                <a:solidFill>
                  <a:schemeClr val="tx1"/>
                </a:solidFill>
                <a:latin typeface="Tahoma" charset="0"/>
                <a:ea typeface="ＭＳ Ｐゴシック" charset="0"/>
              </a:defRPr>
            </a:lvl4pPr>
            <a:lvl5pPr marL="2057400" indent="-22860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fld id="{1AABF18D-1E5B-2A47-A4F9-0A2D17CB3DD9}" type="slidenum">
              <a:rPr lang="en-US" sz="1200"/>
              <a:pPr/>
              <a:t>27</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The short film</a:t>
            </a:r>
          </a:p>
        </p:txBody>
      </p:sp>
      <p:sp>
        <p:nvSpPr>
          <p:cNvPr id="1945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Tahoma" charset="0"/>
                <a:ea typeface="ＭＳ Ｐゴシック" charset="0"/>
                <a:cs typeface="ＭＳ Ｐゴシック" charset="0"/>
              </a:defRPr>
            </a:lvl1pPr>
            <a:lvl2pPr marL="742950" indent="-285750">
              <a:defRPr sz="2000">
                <a:solidFill>
                  <a:schemeClr val="tx1"/>
                </a:solidFill>
                <a:latin typeface="Tahoma" charset="0"/>
                <a:ea typeface="ＭＳ Ｐゴシック" charset="0"/>
              </a:defRPr>
            </a:lvl2pPr>
            <a:lvl3pPr marL="1143000" indent="-228600">
              <a:defRPr sz="2000">
                <a:solidFill>
                  <a:schemeClr val="tx1"/>
                </a:solidFill>
                <a:latin typeface="Tahoma" charset="0"/>
                <a:ea typeface="ＭＳ Ｐゴシック" charset="0"/>
              </a:defRPr>
            </a:lvl3pPr>
            <a:lvl4pPr marL="1600200" indent="-228600">
              <a:defRPr sz="2000">
                <a:solidFill>
                  <a:schemeClr val="tx1"/>
                </a:solidFill>
                <a:latin typeface="Tahoma" charset="0"/>
                <a:ea typeface="ＭＳ Ｐゴシック" charset="0"/>
              </a:defRPr>
            </a:lvl4pPr>
            <a:lvl5pPr marL="2057400" indent="-228600">
              <a:defRPr sz="2000">
                <a:solidFill>
                  <a:schemeClr val="tx1"/>
                </a:solidFill>
                <a:latin typeface="Tahoma" charset="0"/>
                <a:ea typeface="ＭＳ Ｐゴシック" charset="0"/>
              </a:defRPr>
            </a:lvl5pPr>
            <a:lvl6pPr marL="2514600" indent="-228600" eaLnBrk="0" fontAlgn="base" hangingPunct="0">
              <a:spcBef>
                <a:spcPct val="0"/>
              </a:spcBef>
              <a:spcAft>
                <a:spcPct val="0"/>
              </a:spcAft>
              <a:defRPr sz="2000">
                <a:solidFill>
                  <a:schemeClr val="tx1"/>
                </a:solidFill>
                <a:latin typeface="Tahoma" charset="0"/>
                <a:ea typeface="ＭＳ Ｐゴシック" charset="0"/>
              </a:defRPr>
            </a:lvl6pPr>
            <a:lvl7pPr marL="2971800" indent="-228600" eaLnBrk="0" fontAlgn="base" hangingPunct="0">
              <a:spcBef>
                <a:spcPct val="0"/>
              </a:spcBef>
              <a:spcAft>
                <a:spcPct val="0"/>
              </a:spcAft>
              <a:defRPr sz="2000">
                <a:solidFill>
                  <a:schemeClr val="tx1"/>
                </a:solidFill>
                <a:latin typeface="Tahoma" charset="0"/>
                <a:ea typeface="ＭＳ Ｐゴシック" charset="0"/>
              </a:defRPr>
            </a:lvl7pPr>
            <a:lvl8pPr marL="3429000" indent="-228600" eaLnBrk="0" fontAlgn="base" hangingPunct="0">
              <a:spcBef>
                <a:spcPct val="0"/>
              </a:spcBef>
              <a:spcAft>
                <a:spcPct val="0"/>
              </a:spcAft>
              <a:defRPr sz="2000">
                <a:solidFill>
                  <a:schemeClr val="tx1"/>
                </a:solidFill>
                <a:latin typeface="Tahoma" charset="0"/>
                <a:ea typeface="ＭＳ Ｐゴシック" charset="0"/>
              </a:defRPr>
            </a:lvl8pPr>
            <a:lvl9pPr marL="3886200" indent="-228600" eaLnBrk="0" fontAlgn="base" hangingPunct="0">
              <a:spcBef>
                <a:spcPct val="0"/>
              </a:spcBef>
              <a:spcAft>
                <a:spcPct val="0"/>
              </a:spcAft>
              <a:defRPr sz="2000">
                <a:solidFill>
                  <a:schemeClr val="tx1"/>
                </a:solidFill>
                <a:latin typeface="Tahoma" charset="0"/>
                <a:ea typeface="ＭＳ Ｐゴシック" charset="0"/>
              </a:defRPr>
            </a:lvl9pPr>
          </a:lstStyle>
          <a:p>
            <a:fld id="{DB084C0D-9426-FA40-8B1A-C7A9A692CD1B}" type="slidenum">
              <a:rPr lang="en-US" sz="1200"/>
              <a:pPr/>
              <a:t>28</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263AC5D-5458-4800-8E0F-7F31F57CD4D4}" type="slidenum">
              <a:rPr lang="en-GB" smtClean="0"/>
              <a:t>30</a:t>
            </a:fld>
            <a:endParaRPr lang="en-GB"/>
          </a:p>
        </p:txBody>
      </p:sp>
    </p:spTree>
    <p:extLst>
      <p:ext uri="{BB962C8B-B14F-4D97-AF65-F5344CB8AC3E}">
        <p14:creationId xmlns:p14="http://schemas.microsoft.com/office/powerpoint/2010/main" val="914768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13</a:t>
            </a:fld>
            <a:endParaRPr lang="en-GB" altLang="en-US"/>
          </a:p>
        </p:txBody>
      </p:sp>
    </p:spTree>
    <p:extLst>
      <p:ext uri="{BB962C8B-B14F-4D97-AF65-F5344CB8AC3E}">
        <p14:creationId xmlns:p14="http://schemas.microsoft.com/office/powerpoint/2010/main" val="1583704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14</a:t>
            </a:fld>
            <a:endParaRPr lang="en-GB" altLang="en-US"/>
          </a:p>
        </p:txBody>
      </p:sp>
    </p:spTree>
    <p:extLst>
      <p:ext uri="{BB962C8B-B14F-4D97-AF65-F5344CB8AC3E}">
        <p14:creationId xmlns:p14="http://schemas.microsoft.com/office/powerpoint/2010/main" val="3145323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15</a:t>
            </a:fld>
            <a:endParaRPr lang="en-GB" altLang="en-US"/>
          </a:p>
        </p:txBody>
      </p:sp>
    </p:spTree>
    <p:extLst>
      <p:ext uri="{BB962C8B-B14F-4D97-AF65-F5344CB8AC3E}">
        <p14:creationId xmlns:p14="http://schemas.microsoft.com/office/powerpoint/2010/main" val="1989575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16</a:t>
            </a:fld>
            <a:endParaRPr lang="en-GB" altLang="en-US"/>
          </a:p>
        </p:txBody>
      </p:sp>
    </p:spTree>
    <p:extLst>
      <p:ext uri="{BB962C8B-B14F-4D97-AF65-F5344CB8AC3E}">
        <p14:creationId xmlns:p14="http://schemas.microsoft.com/office/powerpoint/2010/main" val="2675786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17</a:t>
            </a:fld>
            <a:endParaRPr lang="en-GB" altLang="en-US"/>
          </a:p>
        </p:txBody>
      </p:sp>
    </p:spTree>
    <p:extLst>
      <p:ext uri="{BB962C8B-B14F-4D97-AF65-F5344CB8AC3E}">
        <p14:creationId xmlns:p14="http://schemas.microsoft.com/office/powerpoint/2010/main" val="1135227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18</a:t>
            </a:fld>
            <a:endParaRPr lang="en-GB" altLang="en-US"/>
          </a:p>
        </p:txBody>
      </p:sp>
    </p:spTree>
    <p:extLst>
      <p:ext uri="{BB962C8B-B14F-4D97-AF65-F5344CB8AC3E}">
        <p14:creationId xmlns:p14="http://schemas.microsoft.com/office/powerpoint/2010/main" val="1801412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19</a:t>
            </a:fld>
            <a:endParaRPr lang="en-GB" altLang="en-US"/>
          </a:p>
        </p:txBody>
      </p:sp>
    </p:spTree>
    <p:extLst>
      <p:ext uri="{BB962C8B-B14F-4D97-AF65-F5344CB8AC3E}">
        <p14:creationId xmlns:p14="http://schemas.microsoft.com/office/powerpoint/2010/main" val="3410549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endParaRPr lang="en-US" altLang="en-US"/>
          </a:p>
        </p:txBody>
      </p:sp>
      <p:sp>
        <p:nvSpPr>
          <p:cNvPr id="51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793CFE2-6444-FF4D-A0F4-185C32156861}" type="slidenum">
              <a:rPr lang="en-GB" altLang="en-US" smtClean="0"/>
              <a:pPr>
                <a:defRPr/>
              </a:pPr>
              <a:t>20</a:t>
            </a:fld>
            <a:endParaRPr lang="en-GB" altLang="en-US"/>
          </a:p>
        </p:txBody>
      </p:sp>
    </p:spTree>
    <p:extLst>
      <p:ext uri="{BB962C8B-B14F-4D97-AF65-F5344CB8AC3E}">
        <p14:creationId xmlns:p14="http://schemas.microsoft.com/office/powerpoint/2010/main" val="2531749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F13FF-273F-440C-B537-E955B33C41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2CB7AD1-C9CF-405A-8B21-4B54A6DA80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995F20-C4F5-4F06-A3E1-D9F163A49FB9}"/>
              </a:ext>
            </a:extLst>
          </p:cNvPr>
          <p:cNvSpPr>
            <a:spLocks noGrp="1"/>
          </p:cNvSpPr>
          <p:nvPr>
            <p:ph type="dt" sz="half" idx="10"/>
          </p:nvPr>
        </p:nvSpPr>
        <p:spPr/>
        <p:txBody>
          <a:bodyPr/>
          <a:lstStyle/>
          <a:p>
            <a:fld id="{82EDB8D0-98ED-4B86-9D5F-E61ADC70144D}" type="datetimeFigureOut">
              <a:rPr lang="en-US" smtClean="0"/>
              <a:t>11/11/2021</a:t>
            </a:fld>
            <a:endParaRPr lang="en-US" dirty="0"/>
          </a:p>
        </p:txBody>
      </p:sp>
      <p:sp>
        <p:nvSpPr>
          <p:cNvPr id="5" name="Footer Placeholder 4">
            <a:extLst>
              <a:ext uri="{FF2B5EF4-FFF2-40B4-BE49-F238E27FC236}">
                <a16:creationId xmlns:a16="http://schemas.microsoft.com/office/drawing/2014/main" id="{AE0F7DD2-677F-4856-B1D7-A379FEE1C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5CCDCA-54A7-41F3-88CF-71FE663624A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42417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BFEE5-DC74-4E15-8E9A-7A345FD43F3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3A460B8-87A3-4850-916C-9AB71C7E74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BDBFF2-DEAF-42C4-BEB6-78999B7AF335}"/>
              </a:ext>
            </a:extLst>
          </p:cNvPr>
          <p:cNvSpPr>
            <a:spLocks noGrp="1"/>
          </p:cNvSpPr>
          <p:nvPr>
            <p:ph type="dt" sz="half" idx="10"/>
          </p:nvPr>
        </p:nvSpPr>
        <p:spPr/>
        <p:txBody>
          <a:bodyPr/>
          <a:lstStyle/>
          <a:p>
            <a:fld id="{82EDB8D0-98ED-4B86-9D5F-E61ADC70144D}" type="datetimeFigureOut">
              <a:rPr lang="en-US" smtClean="0"/>
              <a:t>11/11/2021</a:t>
            </a:fld>
            <a:endParaRPr lang="en-US"/>
          </a:p>
        </p:txBody>
      </p:sp>
      <p:sp>
        <p:nvSpPr>
          <p:cNvPr id="5" name="Footer Placeholder 4">
            <a:extLst>
              <a:ext uri="{FF2B5EF4-FFF2-40B4-BE49-F238E27FC236}">
                <a16:creationId xmlns:a16="http://schemas.microsoft.com/office/drawing/2014/main" id="{1F645DA7-FB8D-4375-99CD-104A07439A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1E1DAA-8CE6-49C4-9E52-BB9E0C10F21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423009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C677BF-4ED5-4B70-8E2D-628DBF5C65D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9CC2FF-3453-4244-B88E-AF32A21D16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F11BE5-546E-432C-ADB0-CC9BD632BCC2}"/>
              </a:ext>
            </a:extLst>
          </p:cNvPr>
          <p:cNvSpPr>
            <a:spLocks noGrp="1"/>
          </p:cNvSpPr>
          <p:nvPr>
            <p:ph type="dt" sz="half" idx="10"/>
          </p:nvPr>
        </p:nvSpPr>
        <p:spPr/>
        <p:txBody>
          <a:bodyPr/>
          <a:lstStyle/>
          <a:p>
            <a:fld id="{82EDB8D0-98ED-4B86-9D5F-E61ADC70144D}" type="datetimeFigureOut">
              <a:rPr lang="en-US" smtClean="0"/>
              <a:t>11/11/2021</a:t>
            </a:fld>
            <a:endParaRPr lang="en-US"/>
          </a:p>
        </p:txBody>
      </p:sp>
      <p:sp>
        <p:nvSpPr>
          <p:cNvPr id="5" name="Footer Placeholder 4">
            <a:extLst>
              <a:ext uri="{FF2B5EF4-FFF2-40B4-BE49-F238E27FC236}">
                <a16:creationId xmlns:a16="http://schemas.microsoft.com/office/drawing/2014/main" id="{AC079C35-44AD-4D44-829A-AB6B6AE8AC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310DA7-4582-444B-91C0-1C2E84660514}"/>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6848562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09600" y="1600200"/>
            <a:ext cx="53848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6197600" y="1600200"/>
            <a:ext cx="5384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6197600" y="3924300"/>
            <a:ext cx="5384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7"/>
          <p:cNvSpPr>
            <a:spLocks noGrp="1" noChangeArrowheads="1"/>
          </p:cNvSpPr>
          <p:nvPr>
            <p:ph type="dt" sz="half" idx="10"/>
          </p:nvPr>
        </p:nvSpPr>
        <p:spPr>
          <a:ln/>
        </p:spPr>
        <p:txBody>
          <a:bodyPr/>
          <a:lstStyle>
            <a:lvl1pPr>
              <a:defRPr/>
            </a:lvl1pPr>
          </a:lstStyle>
          <a:p>
            <a:pPr>
              <a:defRPr/>
            </a:pPr>
            <a:endParaRPr lang="en-US"/>
          </a:p>
        </p:txBody>
      </p:sp>
      <p:sp>
        <p:nvSpPr>
          <p:cNvPr id="7" name="Rectangle 8"/>
          <p:cNvSpPr>
            <a:spLocks noGrp="1" noChangeArrowheads="1"/>
          </p:cNvSpPr>
          <p:nvPr>
            <p:ph type="ftr" sz="quarter" idx="11"/>
          </p:nvPr>
        </p:nvSpPr>
        <p:spPr>
          <a:ln/>
        </p:spPr>
        <p:txBody>
          <a:bodyPr/>
          <a:lstStyle>
            <a:lvl1pPr>
              <a:defRPr/>
            </a:lvl1pPr>
          </a:lstStyle>
          <a:p>
            <a:pPr>
              <a:defRPr/>
            </a:pPr>
            <a:endParaRPr lang="en-US"/>
          </a:p>
        </p:txBody>
      </p:sp>
      <p:sp>
        <p:nvSpPr>
          <p:cNvPr id="8" name="Rectangle 9"/>
          <p:cNvSpPr>
            <a:spLocks noGrp="1" noChangeArrowheads="1"/>
          </p:cNvSpPr>
          <p:nvPr>
            <p:ph type="sldNum" sz="quarter" idx="12"/>
          </p:nvPr>
        </p:nvSpPr>
        <p:spPr>
          <a:ln/>
        </p:spPr>
        <p:txBody>
          <a:bodyPr/>
          <a:lstStyle>
            <a:lvl1pPr>
              <a:defRPr/>
            </a:lvl1pPr>
          </a:lstStyle>
          <a:p>
            <a:pPr>
              <a:defRPr/>
            </a:pPr>
            <a:fld id="{17579C06-32F5-C44F-BFF4-DE9546CFC136}" type="slidenum">
              <a:rPr lang="en-US"/>
              <a:pPr>
                <a:defRPr/>
              </a:pPr>
              <a:t>‹#›</a:t>
            </a:fld>
            <a:endParaRPr lang="en-US"/>
          </a:p>
        </p:txBody>
      </p:sp>
    </p:spTree>
    <p:extLst>
      <p:ext uri="{BB962C8B-B14F-4D97-AF65-F5344CB8AC3E}">
        <p14:creationId xmlns:p14="http://schemas.microsoft.com/office/powerpoint/2010/main" val="3748479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0225E-ACF3-4166-802A-3FFC9214D41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512D5A1-FAA7-469E-ADB6-3FFDDF15F48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E944B3-6D6C-43B9-A031-AB095DBB485D}"/>
              </a:ext>
            </a:extLst>
          </p:cNvPr>
          <p:cNvSpPr>
            <a:spLocks noGrp="1"/>
          </p:cNvSpPr>
          <p:nvPr>
            <p:ph type="dt" sz="half" idx="10"/>
          </p:nvPr>
        </p:nvSpPr>
        <p:spPr/>
        <p:txBody>
          <a:bodyPr/>
          <a:lstStyle/>
          <a:p>
            <a:fld id="{82EDB8D0-98ED-4B86-9D5F-E61ADC70144D}" type="datetimeFigureOut">
              <a:rPr lang="en-US" smtClean="0"/>
              <a:t>11/11/2021</a:t>
            </a:fld>
            <a:endParaRPr lang="en-US" dirty="0"/>
          </a:p>
        </p:txBody>
      </p:sp>
      <p:sp>
        <p:nvSpPr>
          <p:cNvPr id="5" name="Footer Placeholder 4">
            <a:extLst>
              <a:ext uri="{FF2B5EF4-FFF2-40B4-BE49-F238E27FC236}">
                <a16:creationId xmlns:a16="http://schemas.microsoft.com/office/drawing/2014/main" id="{657C93CD-FF76-445E-8BDC-EAA7C9129C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EBFB2A-DB2F-4E60-9D99-AA98B3840E7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87591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69102-25DB-49F2-9254-BAF1C23F6E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B233783-F922-4406-863F-54B7B2792B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928F7FD-E624-44C4-8E87-A5813337BCA4}"/>
              </a:ext>
            </a:extLst>
          </p:cNvPr>
          <p:cNvSpPr>
            <a:spLocks noGrp="1"/>
          </p:cNvSpPr>
          <p:nvPr>
            <p:ph type="dt" sz="half" idx="10"/>
          </p:nvPr>
        </p:nvSpPr>
        <p:spPr/>
        <p:txBody>
          <a:bodyPr/>
          <a:lstStyle/>
          <a:p>
            <a:fld id="{82EDB8D0-98ED-4B86-9D5F-E61ADC70144D}" type="datetimeFigureOut">
              <a:rPr lang="en-US" smtClean="0"/>
              <a:t>11/11/2021</a:t>
            </a:fld>
            <a:endParaRPr lang="en-US"/>
          </a:p>
        </p:txBody>
      </p:sp>
      <p:sp>
        <p:nvSpPr>
          <p:cNvPr id="5" name="Footer Placeholder 4">
            <a:extLst>
              <a:ext uri="{FF2B5EF4-FFF2-40B4-BE49-F238E27FC236}">
                <a16:creationId xmlns:a16="http://schemas.microsoft.com/office/drawing/2014/main" id="{A75F5E9C-826D-4E6D-B4EC-F74C8B6B03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33D176-BDFB-4D41-AF60-9343047EF6B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511292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107D6-9140-4E0B-87C1-59F1876A7D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00DD19-C099-41B7-A1BD-349963810C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DE9130F-9ADB-4EA7-8060-2C9945B500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FE5988-9A9D-4818-BFB5-B267DD9416D0}"/>
              </a:ext>
            </a:extLst>
          </p:cNvPr>
          <p:cNvSpPr>
            <a:spLocks noGrp="1"/>
          </p:cNvSpPr>
          <p:nvPr>
            <p:ph type="dt" sz="half" idx="10"/>
          </p:nvPr>
        </p:nvSpPr>
        <p:spPr/>
        <p:txBody>
          <a:bodyPr/>
          <a:lstStyle/>
          <a:p>
            <a:fld id="{82EDB8D0-98ED-4B86-9D5F-E61ADC70144D}" type="datetimeFigureOut">
              <a:rPr lang="en-US" smtClean="0"/>
              <a:t>11/11/2021</a:t>
            </a:fld>
            <a:endParaRPr lang="en-US"/>
          </a:p>
        </p:txBody>
      </p:sp>
      <p:sp>
        <p:nvSpPr>
          <p:cNvPr id="6" name="Footer Placeholder 5">
            <a:extLst>
              <a:ext uri="{FF2B5EF4-FFF2-40B4-BE49-F238E27FC236}">
                <a16:creationId xmlns:a16="http://schemas.microsoft.com/office/drawing/2014/main" id="{E759E989-4830-4BD8-A7FB-6D10BF9CFE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ADE2B3-BE55-4CA8-B9D6-460BBF32A72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38183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020EB-1C4F-4060-A4BE-75E164566B2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B3CBC8-5639-4E52-8178-7C0A3198E7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63B3C8-352B-41BC-B83B-A8A309A8E50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727AF9C-450F-4C5E-97FF-0BBC0E70B7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6BD42B-C38D-488C-9892-6DF7E185BA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D221E7D-9000-4A94-86FE-37BEE47C9A90}"/>
              </a:ext>
            </a:extLst>
          </p:cNvPr>
          <p:cNvSpPr>
            <a:spLocks noGrp="1"/>
          </p:cNvSpPr>
          <p:nvPr>
            <p:ph type="dt" sz="half" idx="10"/>
          </p:nvPr>
        </p:nvSpPr>
        <p:spPr/>
        <p:txBody>
          <a:bodyPr/>
          <a:lstStyle/>
          <a:p>
            <a:fld id="{82EDB8D0-98ED-4B86-9D5F-E61ADC70144D}" type="datetimeFigureOut">
              <a:rPr lang="en-US" smtClean="0"/>
              <a:t>11/11/2021</a:t>
            </a:fld>
            <a:endParaRPr lang="en-US"/>
          </a:p>
        </p:txBody>
      </p:sp>
      <p:sp>
        <p:nvSpPr>
          <p:cNvPr id="8" name="Footer Placeholder 7">
            <a:extLst>
              <a:ext uri="{FF2B5EF4-FFF2-40B4-BE49-F238E27FC236}">
                <a16:creationId xmlns:a16="http://schemas.microsoft.com/office/drawing/2014/main" id="{7510E55B-0AEF-4898-9F05-AB74BF4BA3E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A5BB0F-72C5-4D96-AD8D-5617A0238D1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83431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7F854-4EA3-4D1E-9171-87E069DAD8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DC18097-EE2F-4AEE-A255-93FA1C89BFE6}"/>
              </a:ext>
            </a:extLst>
          </p:cNvPr>
          <p:cNvSpPr>
            <a:spLocks noGrp="1"/>
          </p:cNvSpPr>
          <p:nvPr>
            <p:ph type="dt" sz="half" idx="10"/>
          </p:nvPr>
        </p:nvSpPr>
        <p:spPr/>
        <p:txBody>
          <a:bodyPr/>
          <a:lstStyle/>
          <a:p>
            <a:fld id="{82EDB8D0-98ED-4B86-9D5F-E61ADC70144D}" type="datetimeFigureOut">
              <a:rPr lang="en-US" smtClean="0"/>
              <a:t>11/11/2021</a:t>
            </a:fld>
            <a:endParaRPr lang="en-US"/>
          </a:p>
        </p:txBody>
      </p:sp>
      <p:sp>
        <p:nvSpPr>
          <p:cNvPr id="4" name="Footer Placeholder 3">
            <a:extLst>
              <a:ext uri="{FF2B5EF4-FFF2-40B4-BE49-F238E27FC236}">
                <a16:creationId xmlns:a16="http://schemas.microsoft.com/office/drawing/2014/main" id="{156D50AD-04BD-49D9-89E7-A3A07AAC2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103D13-308F-42DB-8DC1-D9DF29962AF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749830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E19D38-E708-4162-982F-75FF4A3E2859}"/>
              </a:ext>
            </a:extLst>
          </p:cNvPr>
          <p:cNvSpPr>
            <a:spLocks noGrp="1"/>
          </p:cNvSpPr>
          <p:nvPr>
            <p:ph type="dt" sz="half" idx="10"/>
          </p:nvPr>
        </p:nvSpPr>
        <p:spPr/>
        <p:txBody>
          <a:bodyPr/>
          <a:lstStyle/>
          <a:p>
            <a:fld id="{82EDB8D0-98ED-4B86-9D5F-E61ADC70144D}" type="datetimeFigureOut">
              <a:rPr lang="en-US" smtClean="0"/>
              <a:t>11/11/2021</a:t>
            </a:fld>
            <a:endParaRPr lang="en-US"/>
          </a:p>
        </p:txBody>
      </p:sp>
      <p:sp>
        <p:nvSpPr>
          <p:cNvPr id="3" name="Footer Placeholder 2">
            <a:extLst>
              <a:ext uri="{FF2B5EF4-FFF2-40B4-BE49-F238E27FC236}">
                <a16:creationId xmlns:a16="http://schemas.microsoft.com/office/drawing/2014/main" id="{C36E1389-7B2A-4105-81F8-8A2E178BB4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0290207-5333-4BA9-B815-1279C0B9B428}"/>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64731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74CA5-E1AA-46DE-BEF1-26BBE65F6F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C0E29A-97F0-47E8-8B90-C829D0B25D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99AEA13-3ACC-428B-8158-D5705CA049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47F32F-94E8-461F-8947-C986C38B3F7F}"/>
              </a:ext>
            </a:extLst>
          </p:cNvPr>
          <p:cNvSpPr>
            <a:spLocks noGrp="1"/>
          </p:cNvSpPr>
          <p:nvPr>
            <p:ph type="dt" sz="half" idx="10"/>
          </p:nvPr>
        </p:nvSpPr>
        <p:spPr/>
        <p:txBody>
          <a:bodyPr/>
          <a:lstStyle/>
          <a:p>
            <a:fld id="{82EDB8D0-98ED-4B86-9D5F-E61ADC70144D}" type="datetimeFigureOut">
              <a:rPr lang="en-US" smtClean="0"/>
              <a:t>11/11/2021</a:t>
            </a:fld>
            <a:endParaRPr lang="en-US"/>
          </a:p>
        </p:txBody>
      </p:sp>
      <p:sp>
        <p:nvSpPr>
          <p:cNvPr id="6" name="Footer Placeholder 5">
            <a:extLst>
              <a:ext uri="{FF2B5EF4-FFF2-40B4-BE49-F238E27FC236}">
                <a16:creationId xmlns:a16="http://schemas.microsoft.com/office/drawing/2014/main" id="{DF742C64-DFB5-4512-8E69-81BB55033B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7101B0-D456-4AE2-B72C-314F96DAB42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213827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D4B12-BDCB-45CF-B6BF-1C725F9F5F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AA7745B-2E51-4F0D-86C5-9CED5C3D45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C85808D-DB0B-4030-8043-F147F00114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339978-57FB-45AB-9025-B25E2057EC6F}"/>
              </a:ext>
            </a:extLst>
          </p:cNvPr>
          <p:cNvSpPr>
            <a:spLocks noGrp="1"/>
          </p:cNvSpPr>
          <p:nvPr>
            <p:ph type="dt" sz="half" idx="10"/>
          </p:nvPr>
        </p:nvSpPr>
        <p:spPr/>
        <p:txBody>
          <a:bodyPr/>
          <a:lstStyle/>
          <a:p>
            <a:fld id="{82EDB8D0-98ED-4B86-9D5F-E61ADC70144D}" type="datetimeFigureOut">
              <a:rPr lang="en-US" smtClean="0"/>
              <a:pPr/>
              <a:t>11/11/2021</a:t>
            </a:fld>
            <a:endParaRPr lang="en-US" dirty="0"/>
          </a:p>
        </p:txBody>
      </p:sp>
      <p:sp>
        <p:nvSpPr>
          <p:cNvPr id="6" name="Footer Placeholder 5">
            <a:extLst>
              <a:ext uri="{FF2B5EF4-FFF2-40B4-BE49-F238E27FC236}">
                <a16:creationId xmlns:a16="http://schemas.microsoft.com/office/drawing/2014/main" id="{3EF480A0-C5B4-49C5-8AAF-8B35DDED6D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951D7F-0627-4331-81C4-8DF2987C7D29}"/>
              </a:ext>
            </a:extLst>
          </p:cNvPr>
          <p:cNvSpPr>
            <a:spLocks noGrp="1"/>
          </p:cNvSpPr>
          <p:nvPr>
            <p:ph type="sldNum" sz="quarter" idx="12"/>
          </p:nvPr>
        </p:nvSpPr>
        <p:spPr/>
        <p:txBody>
          <a:bodyPr/>
          <a:lstStyle/>
          <a:p>
            <a:fld id="{4854181D-6920-4594-9A5D-6CE56DC9F8B2}" type="slidenum">
              <a:rPr lang="en-US" smtClean="0"/>
              <a:pPr/>
              <a:t>‹#›</a:t>
            </a:fld>
            <a:endParaRPr lang="en-US"/>
          </a:p>
        </p:txBody>
      </p:sp>
    </p:spTree>
    <p:extLst>
      <p:ext uri="{BB962C8B-B14F-4D97-AF65-F5344CB8AC3E}">
        <p14:creationId xmlns:p14="http://schemas.microsoft.com/office/powerpoint/2010/main" val="291079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66DD42-2411-4584-96CD-A3B44BBEDD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D586B0-3E45-4C05-9DE2-F6D0D6696E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6A46F4-F8C1-4853-8770-EB78C215C5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DB8D0-98ED-4B86-9D5F-E61ADC70144D}" type="datetimeFigureOut">
              <a:rPr lang="en-US" smtClean="0"/>
              <a:pPr/>
              <a:t>11/11/2021</a:t>
            </a:fld>
            <a:endParaRPr lang="en-US" dirty="0"/>
          </a:p>
        </p:txBody>
      </p:sp>
      <p:sp>
        <p:nvSpPr>
          <p:cNvPr id="5" name="Footer Placeholder 4">
            <a:extLst>
              <a:ext uri="{FF2B5EF4-FFF2-40B4-BE49-F238E27FC236}">
                <a16:creationId xmlns:a16="http://schemas.microsoft.com/office/drawing/2014/main" id="{02365386-5D26-44A5-9A24-906DB4C49D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AB7233-E444-453F-A424-A8F70BA9A6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54181D-6920-4594-9A5D-6CE56DC9F8B2}" type="slidenum">
              <a:rPr lang="en-US" smtClean="0"/>
              <a:pPr/>
              <a:t>‹#›</a:t>
            </a:fld>
            <a:endParaRPr lang="en-US"/>
          </a:p>
        </p:txBody>
      </p:sp>
    </p:spTree>
    <p:extLst>
      <p:ext uri="{BB962C8B-B14F-4D97-AF65-F5344CB8AC3E}">
        <p14:creationId xmlns:p14="http://schemas.microsoft.com/office/powerpoint/2010/main" val="328961511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notesSlide" Target="../notesSlides/notesSlide4.xml"/><Relationship Id="rId7" Type="http://schemas.openxmlformats.org/officeDocument/2006/relationships/image" Target="../media/image15.gif"/><Relationship Id="rId12" Type="http://schemas.openxmlformats.org/officeDocument/2006/relationships/image" Target="../media/image18.jp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4.jpeg"/><Relationship Id="rId11" Type="http://schemas.openxmlformats.org/officeDocument/2006/relationships/image" Target="../media/image12.wmf"/><Relationship Id="rId5" Type="http://schemas.openxmlformats.org/officeDocument/2006/relationships/image" Target="../media/image9.jpg"/><Relationship Id="rId10" Type="http://schemas.openxmlformats.org/officeDocument/2006/relationships/oleObject" Target="../embeddings/oleObject1.bin"/><Relationship Id="rId4" Type="http://schemas.openxmlformats.org/officeDocument/2006/relationships/image" Target="../media/image13.jpg"/><Relationship Id="rId9" Type="http://schemas.openxmlformats.org/officeDocument/2006/relationships/image" Target="../media/image17.jpg"/></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2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0.png"/><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0.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teams.microsoft.com/l/team/19%3a54f54d329ff94b04b8b97a4d66975e5c%40thread.tacv2/conversations?groupId=f25ccdfb-bfaa-4106-a7f2-12a4172c02ee&amp;tenantId=ccd32ca3-16ce-428f-9541-372d6b051929" TargetMode="External"/><Relationship Id="rId2" Type="http://schemas.openxmlformats.org/officeDocument/2006/relationships/hyperlink" Target="https://screeningshorts.org.uk/"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mailto:Gail.Robertson@creativescotland.com" TargetMode="External"/><Relationship Id="rId4" Type="http://schemas.openxmlformats.org/officeDocument/2006/relationships/hyperlink" Target="https://www.screen.scot/film-education"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ww.stir.ac.uk/" TargetMode="External"/><Relationship Id="rId2" Type="http://schemas.openxmlformats.org/officeDocument/2006/relationships/hyperlink" Target="https://www.napier.ac.uk/"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www.uws.ac.uk/" TargetMode="External"/><Relationship Id="rId4" Type="http://schemas.openxmlformats.org/officeDocument/2006/relationships/hyperlink" Target="https://www.eca.ed.ac.uk/"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padlet.com/gailrobertson/bj3sbjozuf2gtkl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napier.ac.uk/courses/ba-hons-television-undergraduate-fulltime" TargetMode="External"/><Relationship Id="rId2" Type="http://schemas.openxmlformats.org/officeDocument/2006/relationships/hyperlink" Target="https://www.napier.ac.uk/courses/ba-hons-film-undergraduate-fulltime" TargetMode="External"/><Relationship Id="rId1" Type="http://schemas.openxmlformats.org/officeDocument/2006/relationships/slideLayout" Target="../slideLayouts/slideLayout2.xml"/><Relationship Id="rId6" Type="http://schemas.openxmlformats.org/officeDocument/2006/relationships/hyperlink" Target="https://www.uws.ac.uk/study/undergraduate/undergraduate-course-search/broadcast-production-tv-radio/" TargetMode="External"/><Relationship Id="rId5" Type="http://schemas.openxmlformats.org/officeDocument/2006/relationships/hyperlink" Target="https://www.rcs.ac.uk/courses/ba-filmmaking/" TargetMode="External"/><Relationship Id="rId4" Type="http://schemas.openxmlformats.org/officeDocument/2006/relationships/hyperlink" Target="https://www.rcs.ac.uk/fil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rts.org.uk/education-and-training-pages/education-training" TargetMode="External"/><Relationship Id="rId2" Type="http://schemas.openxmlformats.org/officeDocument/2006/relationships/hyperlink" Target="https://www.screenskills.com/starting-your-career/job-profiles/film-and-tv-drama/" TargetMode="External"/><Relationship Id="rId1" Type="http://schemas.openxmlformats.org/officeDocument/2006/relationships/slideLayout" Target="../slideLayouts/slideLayout2.xml"/><Relationship Id="rId6" Type="http://schemas.openxmlformats.org/officeDocument/2006/relationships/hyperlink" Target="http://guru.bafta.org/" TargetMode="External"/><Relationship Id="rId5" Type="http://schemas.openxmlformats.org/officeDocument/2006/relationships/hyperlink" Target="https://www.screen.scot/film-education" TargetMode="External"/><Relationship Id="rId4" Type="http://schemas.openxmlformats.org/officeDocument/2006/relationships/hyperlink" Target="https://www.creativescotland.com/resource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892B2D6-00D1-444C-A906-03AB4ECA04A9}"/>
              </a:ext>
            </a:extLst>
          </p:cNvPr>
          <p:cNvSpPr txBox="1"/>
          <p:nvPr/>
        </p:nvSpPr>
        <p:spPr>
          <a:xfrm>
            <a:off x="1459253" y="5149825"/>
            <a:ext cx="9875520" cy="769441"/>
          </a:xfrm>
          <a:prstGeom prst="rect">
            <a:avLst/>
          </a:prstGeom>
          <a:noFill/>
        </p:spPr>
        <p:txBody>
          <a:bodyPr wrap="square" rtlCol="0">
            <a:spAutoFit/>
          </a:bodyPr>
          <a:lstStyle/>
          <a:p>
            <a:pPr algn="r"/>
            <a:r>
              <a:rPr lang="en-GB" sz="4400" b="1" dirty="0">
                <a:solidFill>
                  <a:schemeClr val="bg1"/>
                </a:solidFill>
                <a:latin typeface="Arial Nova" panose="020B0504020202020204" pitchFamily="34" charset="0"/>
              </a:rPr>
              <a:t>  19 October </a:t>
            </a:r>
            <a:r>
              <a:rPr lang="en-GB" sz="4400" b="1" dirty="0">
                <a:solidFill>
                  <a:srgbClr val="0099CC"/>
                </a:solidFill>
                <a:latin typeface="Arial Nova" panose="020B0504020202020204" pitchFamily="34" charset="0"/>
              </a:rPr>
              <a:t>2021</a:t>
            </a:r>
            <a:endParaRPr lang="en-GB" sz="2400" b="1" dirty="0">
              <a:solidFill>
                <a:srgbClr val="0099CC"/>
              </a:solidFill>
              <a:latin typeface="Arial Nova" panose="020B0504020202020204" pitchFamily="34" charset="0"/>
            </a:endParaRPr>
          </a:p>
        </p:txBody>
      </p:sp>
      <p:pic>
        <p:nvPicPr>
          <p:cNvPr id="7" name="Picture 6" descr="A picture containing text, clipart&#10;&#10;Description automatically generated">
            <a:extLst>
              <a:ext uri="{FF2B5EF4-FFF2-40B4-BE49-F238E27FC236}">
                <a16:creationId xmlns:a16="http://schemas.microsoft.com/office/drawing/2014/main" id="{09F1E998-CDEB-6149-849B-DE5B4622C7ED}"/>
              </a:ext>
            </a:extLst>
          </p:cNvPr>
          <p:cNvPicPr>
            <a:picLocks noChangeAspect="1"/>
          </p:cNvPicPr>
          <p:nvPr/>
        </p:nvPicPr>
        <p:blipFill>
          <a:blip r:embed="rId2"/>
          <a:stretch>
            <a:fillRect/>
          </a:stretch>
        </p:blipFill>
        <p:spPr>
          <a:xfrm>
            <a:off x="677332" y="672993"/>
            <a:ext cx="9008533" cy="1576493"/>
          </a:xfrm>
          <a:prstGeom prst="rect">
            <a:avLst/>
          </a:prstGeom>
        </p:spPr>
      </p:pic>
      <p:sp>
        <p:nvSpPr>
          <p:cNvPr id="4" name="Title 1">
            <a:extLst>
              <a:ext uri="{FF2B5EF4-FFF2-40B4-BE49-F238E27FC236}">
                <a16:creationId xmlns:a16="http://schemas.microsoft.com/office/drawing/2014/main" id="{725DD638-0892-41A5-9355-BBA998BCC2FB}"/>
              </a:ext>
            </a:extLst>
          </p:cNvPr>
          <p:cNvSpPr txBox="1">
            <a:spLocks/>
          </p:cNvSpPr>
          <p:nvPr/>
        </p:nvSpPr>
        <p:spPr>
          <a:xfrm>
            <a:off x="677332" y="2827688"/>
            <a:ext cx="10110412" cy="1394167"/>
          </a:xfrm>
          <a:prstGeom prst="rect">
            <a:avLst/>
          </a:prstGeom>
          <a:solidFill>
            <a:schemeClr val="bg2">
              <a:lumMod val="25000"/>
            </a:schemeClr>
          </a:solidFill>
          <a:ln>
            <a:noFill/>
          </a:ln>
        </p:spPr>
        <p:txBody>
          <a:bodyPr vert="horz" lIns="91440" tIns="45720" rIns="91440" bIns="45720" rtlCol="0" anchor="b">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bg1"/>
                </a:solidFill>
                <a:latin typeface="Arial Nova" panose="020B0504020202020204" pitchFamily="34" charset="0"/>
                <a:cs typeface="Calibri Light"/>
              </a:rPr>
              <a:t>STEP UP:</a:t>
            </a:r>
          </a:p>
          <a:p>
            <a:r>
              <a:rPr lang="en-GB" sz="4000" b="1" dirty="0">
                <a:solidFill>
                  <a:srgbClr val="0099CC"/>
                </a:solidFill>
                <a:latin typeface="Arial Nova"/>
                <a:cs typeface="Calibri Light"/>
              </a:rPr>
              <a:t>UNIVERSITY AND COLLEGE COURSES IN FILM</a:t>
            </a:r>
            <a:endParaRPr lang="en-GB" sz="4000" b="1" dirty="0">
              <a:solidFill>
                <a:srgbClr val="0099CC"/>
              </a:solidFill>
              <a:latin typeface="Arial Nova"/>
            </a:endParaRPr>
          </a:p>
        </p:txBody>
      </p:sp>
      <p:pic>
        <p:nvPicPr>
          <p:cNvPr id="8" name="Picture 7" descr="A picture containing graphical user interface&#10;&#10;Description automatically generated">
            <a:extLst>
              <a:ext uri="{FF2B5EF4-FFF2-40B4-BE49-F238E27FC236}">
                <a16:creationId xmlns:a16="http://schemas.microsoft.com/office/drawing/2014/main" id="{4B9E98EF-5356-4EAE-BDF8-6995E8106A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244" y="4800057"/>
            <a:ext cx="2968849" cy="11192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74954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6436" y="1103327"/>
            <a:ext cx="9617364" cy="564257"/>
          </a:xfrm>
        </p:spPr>
        <p:txBody>
          <a:bodyPr/>
          <a:lstStyle/>
          <a:p>
            <a:r>
              <a:rPr lang="en-US" dirty="0"/>
              <a:t>Any Questions? </a:t>
            </a:r>
          </a:p>
        </p:txBody>
      </p:sp>
      <p:pic>
        <p:nvPicPr>
          <p:cNvPr id="4" name="Content Placeholder 3" descr="Rachel-Morrison-1.jpg"/>
          <p:cNvPicPr>
            <a:picLocks noGrp="1" noChangeAspect="1"/>
          </p:cNvPicPr>
          <p:nvPr>
            <p:ph idx="1"/>
          </p:nvPr>
        </p:nvPicPr>
        <p:blipFill>
          <a:blip r:embed="rId2">
            <a:extLst>
              <a:ext uri="{28A0092B-C50C-407E-A947-70E740481C1C}">
                <a14:useLocalDpi xmlns:a14="http://schemas.microsoft.com/office/drawing/2010/main" val="0"/>
              </a:ext>
            </a:extLst>
          </a:blip>
          <a:srcRect l="-10952" r="-10952"/>
          <a:stretch>
            <a:fillRect/>
          </a:stretch>
        </p:blipFill>
        <p:spPr>
          <a:xfrm>
            <a:off x="1736725" y="1893888"/>
            <a:ext cx="9617075" cy="4141787"/>
          </a:xfrm>
        </p:spPr>
      </p:pic>
    </p:spTree>
    <p:extLst>
      <p:ext uri="{BB962C8B-B14F-4D97-AF65-F5344CB8AC3E}">
        <p14:creationId xmlns:p14="http://schemas.microsoft.com/office/powerpoint/2010/main" val="840887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Dario </a:t>
            </a:r>
            <a:r>
              <a:rPr lang="en-GB" sz="4800" dirty="0" err="1">
                <a:solidFill>
                  <a:srgbClr val="0099CC"/>
                </a:solidFill>
                <a:latin typeface="Avenir Next LT Pro" panose="020B0504020202020204" pitchFamily="34" charset="0"/>
              </a:rPr>
              <a:t>Sinforiani</a:t>
            </a:r>
            <a:endParaRPr lang="en-GB" sz="4800" dirty="0">
              <a:solidFill>
                <a:srgbClr val="0099CC"/>
              </a:solidFill>
              <a:latin typeface="Avenir Next LT Pro" panose="020B0504020202020204" pitchFamily="34" charset="0"/>
            </a:endParaRP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rmAutofit/>
          </a:bodyPr>
          <a:lstStyle/>
          <a:p>
            <a:pPr marL="0" indent="0" algn="just">
              <a:buNone/>
            </a:pPr>
            <a:r>
              <a:rPr lang="en-GB" sz="3200" b="1" dirty="0">
                <a:latin typeface="+mj-lt"/>
                <a:ea typeface="Calibri" panose="020F0502020204030204" pitchFamily="34" charset="0"/>
              </a:rPr>
              <a:t>Dario Sinforiani</a:t>
            </a:r>
            <a:r>
              <a:rPr lang="en-GB" sz="3200" dirty="0">
                <a:latin typeface="Calibri Light"/>
                <a:ea typeface="+mn-lt"/>
                <a:cs typeface="+mn-lt"/>
              </a:rPr>
              <a:t> coordinates the video production modules and teaches on degrees in Film &amp; Media and Journalism </a:t>
            </a:r>
            <a:r>
              <a:rPr lang="en-GB" sz="3200">
                <a:latin typeface="Calibri Light"/>
                <a:ea typeface="+mn-lt"/>
                <a:cs typeface="+mn-lt"/>
              </a:rPr>
              <a:t>at the University of Stirling.  He has </a:t>
            </a:r>
            <a:r>
              <a:rPr lang="en-GB" sz="3200" dirty="0">
                <a:latin typeface="Calibri Light"/>
                <a:ea typeface="+mn-lt"/>
                <a:cs typeface="+mn-lt"/>
              </a:rPr>
              <a:t>taught practical television and film making since 2004 and has combined teaching with an active career in production.</a:t>
            </a:r>
            <a:endParaRPr lang="en-GB" sz="3200">
              <a:latin typeface="Calibri Light"/>
              <a:ea typeface="+mn-lt"/>
              <a:cs typeface="+mn-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606D74E1-EB44-40F1-B067-5ACA8F126E11}"/>
              </a:ext>
            </a:extLst>
          </p:cNvPr>
          <p:cNvPicPr>
            <a:picLocks noChangeAspect="1"/>
          </p:cNvPicPr>
          <p:nvPr/>
        </p:nvPicPr>
        <p:blipFill>
          <a:blip r:embed="rId3"/>
          <a:stretch>
            <a:fillRect/>
          </a:stretch>
        </p:blipFill>
        <p:spPr>
          <a:xfrm>
            <a:off x="7557065" y="2645561"/>
            <a:ext cx="2514600" cy="2514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40361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Jared </a:t>
            </a:r>
            <a:r>
              <a:rPr lang="en-GB" sz="4800" dirty="0">
                <a:solidFill>
                  <a:srgbClr val="0099CC"/>
                </a:solidFill>
                <a:latin typeface="Avenir Next LT Pro" panose="020B0504020202020204" pitchFamily="34" charset="0"/>
              </a:rPr>
              <a:t>Taylor</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rmAutofit/>
          </a:bodyPr>
          <a:lstStyle/>
          <a:p>
            <a:pPr marL="0" indent="0" algn="just">
              <a:buNone/>
            </a:pPr>
            <a:r>
              <a:rPr lang="en-GB" sz="2400" b="1" dirty="0">
                <a:effectLst/>
                <a:latin typeface="+mj-lt"/>
                <a:ea typeface="Calibri" panose="020F0502020204030204" pitchFamily="34" charset="0"/>
              </a:rPr>
              <a:t>Jared Taylor </a:t>
            </a:r>
            <a:r>
              <a:rPr lang="en-GB" sz="2400" dirty="0">
                <a:effectLst/>
                <a:latin typeface="+mj-lt"/>
                <a:ea typeface="Calibri" panose="020F0502020204030204" pitchFamily="34" charset="0"/>
              </a:rPr>
              <a:t>FHEA MA(RCA) is the programme director for undergraduate Animation at Edinburgh College of Art within the University of Edinburgh. </a:t>
            </a:r>
          </a:p>
          <a:p>
            <a:pPr marL="0" indent="0" algn="just">
              <a:buNone/>
            </a:pPr>
            <a:r>
              <a:rPr lang="en-GB" sz="2400" dirty="0">
                <a:effectLst/>
                <a:latin typeface="+mj-lt"/>
                <a:ea typeface="Calibri" panose="020F0502020204030204" pitchFamily="34" charset="0"/>
              </a:rPr>
              <a:t>He has worked in the video games industry for 13 years prior to working as an Animation educator in art schools in London and Edinburgh for the last 15 years. Currently he is the external assessor for Animation programmes at the Royal College of Art and the University of the Arts in London. </a:t>
            </a:r>
          </a:p>
          <a:p>
            <a:pPr marL="0" indent="0" algn="just">
              <a:buNone/>
            </a:pPr>
            <a:r>
              <a:rPr lang="en-GB" sz="2400" dirty="0">
                <a:effectLst/>
                <a:latin typeface="+mj-lt"/>
                <a:ea typeface="Calibri" panose="020F0502020204030204" pitchFamily="34" charset="0"/>
              </a:rPr>
              <a:t>He has taught over 800 animators and worked for clients such as Konami, Nintendo, Lego, Square </a:t>
            </a:r>
            <a:r>
              <a:rPr lang="en-GB" sz="2400" dirty="0" err="1">
                <a:effectLst/>
                <a:latin typeface="+mj-lt"/>
                <a:ea typeface="Calibri" panose="020F0502020204030204" pitchFamily="34" charset="0"/>
              </a:rPr>
              <a:t>Enix</a:t>
            </a:r>
            <a:r>
              <a:rPr lang="en-GB" sz="2400" dirty="0">
                <a:effectLst/>
                <a:latin typeface="+mj-lt"/>
                <a:ea typeface="Calibri" panose="020F0502020204030204" pitchFamily="34" charset="0"/>
              </a:rPr>
              <a:t> etc. as well as directing the world’s largest 360’ rotoscope shoot.</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6" name="Picture 2" descr="See the source image">
            <a:extLst>
              <a:ext uri="{FF2B5EF4-FFF2-40B4-BE49-F238E27FC236}">
                <a16:creationId xmlns:a16="http://schemas.microsoft.com/office/drawing/2014/main" id="{C01C4EE1-8CEE-4028-B7A4-82074E3680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3740" y="3326598"/>
            <a:ext cx="2381250" cy="11525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025972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6386" name="TextBox 3"/>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sp>
        <p:nvSpPr>
          <p:cNvPr id="16388" name="TextBox 5"/>
          <p:cNvSpPr txBox="1">
            <a:spLocks noChangeArrowheads="1"/>
          </p:cNvSpPr>
          <p:nvPr/>
        </p:nvSpPr>
        <p:spPr bwMode="auto">
          <a:xfrm>
            <a:off x="407368" y="332656"/>
            <a:ext cx="10873208"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GB" altLang="en-US" sz="3600" b="1" dirty="0">
                <a:latin typeface="Calibri" charset="0"/>
                <a:ea typeface="Calibri" charset="0"/>
                <a:cs typeface="Calibri" charset="0"/>
              </a:rPr>
              <a:t>Survey of Scottish HE Animation Programmes</a:t>
            </a:r>
          </a:p>
          <a:p>
            <a:pPr algn="ctr" eaLnBrk="1" hangingPunct="1">
              <a:spcBef>
                <a:spcPct val="0"/>
              </a:spcBef>
              <a:buFontTx/>
              <a:buNone/>
            </a:pPr>
            <a:endParaRPr lang="en-GB" altLang="en-US" sz="3600" b="1" dirty="0">
              <a:latin typeface="Calibri" charset="0"/>
              <a:ea typeface="Calibri" charset="0"/>
              <a:cs typeface="Calibri" charset="0"/>
            </a:endParaRPr>
          </a:p>
          <a:p>
            <a:pPr algn="ctr" eaLnBrk="1" hangingPunct="1">
              <a:spcBef>
                <a:spcPct val="0"/>
              </a:spcBef>
              <a:buFontTx/>
              <a:buNone/>
            </a:pPr>
            <a:r>
              <a:rPr lang="en-GB" altLang="en-US" sz="2800" b="1" dirty="0">
                <a:latin typeface="Calibri" charset="0"/>
                <a:ea typeface="Calibri" charset="0"/>
                <a:cs typeface="Calibri" charset="0"/>
              </a:rPr>
              <a:t>Jared Taylor FHEA MA(RCA)</a:t>
            </a:r>
          </a:p>
          <a:p>
            <a:pPr algn="ctr" eaLnBrk="1" hangingPunct="1">
              <a:spcBef>
                <a:spcPct val="0"/>
              </a:spcBef>
              <a:buFontTx/>
              <a:buNone/>
            </a:pPr>
            <a:r>
              <a:rPr lang="en-GB" altLang="en-US" sz="2800" b="1" dirty="0">
                <a:latin typeface="Calibri" charset="0"/>
                <a:ea typeface="Calibri" charset="0"/>
                <a:cs typeface="Calibri" charset="0"/>
              </a:rPr>
              <a:t>Programme Director (Animation)</a:t>
            </a:r>
          </a:p>
          <a:p>
            <a:pPr algn="ctr" eaLnBrk="1" hangingPunct="1">
              <a:spcBef>
                <a:spcPct val="0"/>
              </a:spcBef>
              <a:buFontTx/>
              <a:buNone/>
            </a:pPr>
            <a:r>
              <a:rPr lang="en-GB" altLang="en-US" sz="2800" b="1" dirty="0">
                <a:latin typeface="Calibri" charset="0"/>
                <a:ea typeface="Calibri" charset="0"/>
                <a:cs typeface="Calibri" charset="0"/>
              </a:rPr>
              <a:t>Edinburgh College of Art</a:t>
            </a:r>
          </a:p>
          <a:p>
            <a:pPr algn="ctr" eaLnBrk="1" hangingPunct="1">
              <a:spcBef>
                <a:spcPct val="0"/>
              </a:spcBef>
              <a:buFontTx/>
              <a:buNone/>
            </a:pPr>
            <a:r>
              <a:rPr lang="en-GB" altLang="en-US" sz="2800" b="1" dirty="0">
                <a:latin typeface="Calibri" charset="0"/>
                <a:ea typeface="Calibri" charset="0"/>
                <a:cs typeface="Calibri" charset="0"/>
              </a:rPr>
              <a:t>		</a:t>
            </a:r>
          </a:p>
          <a:p>
            <a:pPr lvl="7" eaLnBrk="1" hangingPunct="1">
              <a:spcBef>
                <a:spcPct val="0"/>
              </a:spcBef>
              <a:buFont typeface="Arial" panose="020B0604020202020204" pitchFamily="34" charset="0"/>
              <a:buChar char="•"/>
            </a:pPr>
            <a:r>
              <a:rPr lang="en-GB" altLang="en-US" sz="3200" b="1" dirty="0">
                <a:latin typeface="Calibri" charset="0"/>
                <a:ea typeface="Calibri" charset="0"/>
                <a:cs typeface="Calibri" charset="0"/>
              </a:rPr>
              <a:t>Where to study what?</a:t>
            </a:r>
          </a:p>
          <a:p>
            <a:pPr lvl="7" eaLnBrk="1" hangingPunct="1">
              <a:spcBef>
                <a:spcPct val="0"/>
              </a:spcBef>
              <a:buFont typeface="Arial" panose="020B0604020202020204" pitchFamily="34" charset="0"/>
              <a:buChar char="•"/>
            </a:pPr>
            <a:r>
              <a:rPr lang="en-GB" altLang="en-US" sz="3200" b="1" dirty="0">
                <a:latin typeface="Calibri" charset="0"/>
                <a:ea typeface="Calibri" charset="0"/>
                <a:cs typeface="Calibri" charset="0"/>
              </a:rPr>
              <a:t>The </a:t>
            </a:r>
            <a:r>
              <a:rPr lang="en-GB" altLang="en-US" sz="3200" b="1" dirty="0">
                <a:solidFill>
                  <a:srgbClr val="C00000"/>
                </a:solidFill>
                <a:latin typeface="Calibri" charset="0"/>
                <a:ea typeface="Calibri" charset="0"/>
                <a:cs typeface="Calibri" charset="0"/>
              </a:rPr>
              <a:t>DREADED</a:t>
            </a:r>
            <a:r>
              <a:rPr lang="en-GB" altLang="en-US" sz="3200" b="1" dirty="0">
                <a:latin typeface="Calibri" charset="0"/>
                <a:ea typeface="Calibri" charset="0"/>
                <a:cs typeface="Calibri" charset="0"/>
              </a:rPr>
              <a:t> portfolio…</a:t>
            </a:r>
            <a:endParaRPr lang="en-GB" altLang="en-US" sz="3200" dirty="0">
              <a:latin typeface="Calibri" charset="0"/>
              <a:ea typeface="Calibri" charset="0"/>
              <a:cs typeface="Calibri" charset="0"/>
            </a:endParaRPr>
          </a:p>
          <a:p>
            <a:pPr algn="ctr" eaLnBrk="1" hangingPunct="1">
              <a:spcBef>
                <a:spcPct val="0"/>
              </a:spcBef>
              <a:buFontTx/>
              <a:buNone/>
            </a:pPr>
            <a:endParaRPr lang="en-GB" altLang="en-US" sz="1200" dirty="0">
              <a:latin typeface="Calibri" charset="0"/>
              <a:ea typeface="Calibri" charset="0"/>
              <a:cs typeface="Calibri" charset="0"/>
            </a:endParaRPr>
          </a:p>
        </p:txBody>
      </p:sp>
      <p:pic>
        <p:nvPicPr>
          <p:cNvPr id="2" name="Picture 1"/>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spTree>
    <p:extLst>
      <p:ext uri="{BB962C8B-B14F-4D97-AF65-F5344CB8AC3E}">
        <p14:creationId xmlns:p14="http://schemas.microsoft.com/office/powerpoint/2010/main" val="359729491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10;&#10;Description automatically generated">
            <a:extLst>
              <a:ext uri="{FF2B5EF4-FFF2-40B4-BE49-F238E27FC236}">
                <a16:creationId xmlns:a16="http://schemas.microsoft.com/office/drawing/2014/main" id="{EBEDBB47-76A0-4E51-8C18-2E2E3A13D8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1475"/>
            <a:ext cx="12192000" cy="6115050"/>
          </a:xfrm>
          <a:prstGeom prst="rect">
            <a:avLst/>
          </a:prstGeom>
        </p:spPr>
      </p:pic>
      <p:sp>
        <p:nvSpPr>
          <p:cNvPr id="6" name="Star: 5 Points 5">
            <a:extLst>
              <a:ext uri="{FF2B5EF4-FFF2-40B4-BE49-F238E27FC236}">
                <a16:creationId xmlns:a16="http://schemas.microsoft.com/office/drawing/2014/main" id="{F23AE6CD-6CFA-4F9B-A4A1-89C8D09370EF}"/>
              </a:ext>
            </a:extLst>
          </p:cNvPr>
          <p:cNvSpPr/>
          <p:nvPr/>
        </p:nvSpPr>
        <p:spPr>
          <a:xfrm>
            <a:off x="7154694" y="1196752"/>
            <a:ext cx="504056" cy="504056"/>
          </a:xfrm>
          <a:prstGeom prst="star5">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Star: 5 Points 9">
            <a:extLst>
              <a:ext uri="{FF2B5EF4-FFF2-40B4-BE49-F238E27FC236}">
                <a16:creationId xmlns:a16="http://schemas.microsoft.com/office/drawing/2014/main" id="{49B3C48B-40D9-4A65-BE1C-757820533DD9}"/>
              </a:ext>
            </a:extLst>
          </p:cNvPr>
          <p:cNvSpPr/>
          <p:nvPr/>
        </p:nvSpPr>
        <p:spPr>
          <a:xfrm>
            <a:off x="7608168" y="1124744"/>
            <a:ext cx="504056" cy="504056"/>
          </a:xfrm>
          <a:prstGeom prst="star5">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Star: 5 Points 10">
            <a:extLst>
              <a:ext uri="{FF2B5EF4-FFF2-40B4-BE49-F238E27FC236}">
                <a16:creationId xmlns:a16="http://schemas.microsoft.com/office/drawing/2014/main" id="{9E6A0CD4-F5CA-4439-8549-556A82281D3F}"/>
              </a:ext>
            </a:extLst>
          </p:cNvPr>
          <p:cNvSpPr/>
          <p:nvPr/>
        </p:nvSpPr>
        <p:spPr>
          <a:xfrm>
            <a:off x="6528048" y="4653136"/>
            <a:ext cx="504056" cy="504056"/>
          </a:xfrm>
          <a:prstGeom prst="star5">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Star: 5 Points 11">
            <a:extLst>
              <a:ext uri="{FF2B5EF4-FFF2-40B4-BE49-F238E27FC236}">
                <a16:creationId xmlns:a16="http://schemas.microsoft.com/office/drawing/2014/main" id="{CF742246-A57E-4F7E-B59C-0BB46074DAEE}"/>
              </a:ext>
            </a:extLst>
          </p:cNvPr>
          <p:cNvSpPr/>
          <p:nvPr/>
        </p:nvSpPr>
        <p:spPr>
          <a:xfrm>
            <a:off x="2518309" y="5028501"/>
            <a:ext cx="504056" cy="504056"/>
          </a:xfrm>
          <a:prstGeom prst="star5">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tar: 5 Points 12">
            <a:extLst>
              <a:ext uri="{FF2B5EF4-FFF2-40B4-BE49-F238E27FC236}">
                <a16:creationId xmlns:a16="http://schemas.microsoft.com/office/drawing/2014/main" id="{01526121-BEF2-4FD8-A203-0E6DD7F6F8A3}"/>
              </a:ext>
            </a:extLst>
          </p:cNvPr>
          <p:cNvSpPr/>
          <p:nvPr/>
        </p:nvSpPr>
        <p:spPr>
          <a:xfrm>
            <a:off x="2567608" y="5505485"/>
            <a:ext cx="504056" cy="504056"/>
          </a:xfrm>
          <a:prstGeom prst="star5">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Star: 5 Points 13">
            <a:extLst>
              <a:ext uri="{FF2B5EF4-FFF2-40B4-BE49-F238E27FC236}">
                <a16:creationId xmlns:a16="http://schemas.microsoft.com/office/drawing/2014/main" id="{58091BB2-5419-4345-A057-FEDEB1E3B1E8}"/>
              </a:ext>
            </a:extLst>
          </p:cNvPr>
          <p:cNvSpPr/>
          <p:nvPr/>
        </p:nvSpPr>
        <p:spPr>
          <a:xfrm>
            <a:off x="1835188" y="5517232"/>
            <a:ext cx="504056" cy="504056"/>
          </a:xfrm>
          <a:prstGeom prst="star5">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8917256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style.rotation</p:attrName>
                                        </p:attrNameLst>
                                      </p:cBhvr>
                                      <p:tavLst>
                                        <p:tav tm="0">
                                          <p:val>
                                            <p:fltVal val="720"/>
                                          </p:val>
                                        </p:tav>
                                        <p:tav tm="100000">
                                          <p:val>
                                            <p:fltVal val="0"/>
                                          </p:val>
                                        </p:tav>
                                      </p:tavLst>
                                    </p:anim>
                                    <p:anim calcmode="lin" valueType="num">
                                      <p:cBhvr>
                                        <p:cTn id="9" dur="500" fill="hold"/>
                                        <p:tgtEl>
                                          <p:spTgt spid="14"/>
                                        </p:tgtEl>
                                        <p:attrNameLst>
                                          <p:attrName>ppt_h</p:attrName>
                                        </p:attrNameLst>
                                      </p:cBhvr>
                                      <p:tavLst>
                                        <p:tav tm="0">
                                          <p:val>
                                            <p:fltVal val="0"/>
                                          </p:val>
                                        </p:tav>
                                        <p:tav tm="100000">
                                          <p:val>
                                            <p:strVal val="#ppt_h"/>
                                          </p:val>
                                        </p:tav>
                                      </p:tavLst>
                                    </p:anim>
                                    <p:anim calcmode="lin" valueType="num">
                                      <p:cBhvr>
                                        <p:cTn id="10" dur="500" fill="hold"/>
                                        <p:tgtEl>
                                          <p:spTgt spid="14"/>
                                        </p:tgtEl>
                                        <p:attrNameLst>
                                          <p:attrName>ppt_w</p:attrName>
                                        </p:attrNameLst>
                                      </p:cBhvr>
                                      <p:tavLst>
                                        <p:tav tm="0">
                                          <p:val>
                                            <p:fltVal val="0"/>
                                          </p:val>
                                        </p:tav>
                                        <p:tav tm="100000">
                                          <p:val>
                                            <p:strVal val="#ppt_w"/>
                                          </p:val>
                                        </p:tav>
                                      </p:tavLst>
                                    </p:anim>
                                  </p:childTnLst>
                                </p:cTn>
                              </p:par>
                            </p:childTnLst>
                          </p:cTn>
                        </p:par>
                        <p:par>
                          <p:cTn id="11" fill="hold">
                            <p:stCondLst>
                              <p:cond delay="500"/>
                            </p:stCondLst>
                            <p:childTnLst>
                              <p:par>
                                <p:cTn id="12" presetID="35"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anim calcmode="lin" valueType="num">
                                      <p:cBhvr>
                                        <p:cTn id="15" dur="500" fill="hold"/>
                                        <p:tgtEl>
                                          <p:spTgt spid="12"/>
                                        </p:tgtEl>
                                        <p:attrNameLst>
                                          <p:attrName>style.rotation</p:attrName>
                                        </p:attrNameLst>
                                      </p:cBhvr>
                                      <p:tavLst>
                                        <p:tav tm="0">
                                          <p:val>
                                            <p:fltVal val="720"/>
                                          </p:val>
                                        </p:tav>
                                        <p:tav tm="100000">
                                          <p:val>
                                            <p:fltVal val="0"/>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 calcmode="lin" valueType="num">
                                      <p:cBhvr>
                                        <p:cTn id="17" dur="500" fill="hold"/>
                                        <p:tgtEl>
                                          <p:spTgt spid="12"/>
                                        </p:tgtEl>
                                        <p:attrNameLst>
                                          <p:attrName>ppt_w</p:attrName>
                                        </p:attrNameLst>
                                      </p:cBhvr>
                                      <p:tavLst>
                                        <p:tav tm="0">
                                          <p:val>
                                            <p:fltVal val="0"/>
                                          </p:val>
                                        </p:tav>
                                        <p:tav tm="100000">
                                          <p:val>
                                            <p:strVal val="#ppt_w"/>
                                          </p:val>
                                        </p:tav>
                                      </p:tavLst>
                                    </p:anim>
                                  </p:childTnLst>
                                </p:cTn>
                              </p:par>
                            </p:childTnLst>
                          </p:cTn>
                        </p:par>
                        <p:par>
                          <p:cTn id="18" fill="hold">
                            <p:stCondLst>
                              <p:cond delay="1000"/>
                            </p:stCondLst>
                            <p:childTnLst>
                              <p:par>
                                <p:cTn id="19" presetID="35"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anim calcmode="lin" valueType="num">
                                      <p:cBhvr>
                                        <p:cTn id="22" dur="500" fill="hold"/>
                                        <p:tgtEl>
                                          <p:spTgt spid="13"/>
                                        </p:tgtEl>
                                        <p:attrNameLst>
                                          <p:attrName>style.rotation</p:attrName>
                                        </p:attrNameLst>
                                      </p:cBhvr>
                                      <p:tavLst>
                                        <p:tav tm="0">
                                          <p:val>
                                            <p:fltVal val="720"/>
                                          </p:val>
                                        </p:tav>
                                        <p:tav tm="100000">
                                          <p:val>
                                            <p:fltVal val="0"/>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 calcmode="lin" valueType="num">
                                      <p:cBhvr>
                                        <p:cTn id="24" dur="500" fill="hold"/>
                                        <p:tgtEl>
                                          <p:spTgt spid="13"/>
                                        </p:tgtEl>
                                        <p:attrNameLst>
                                          <p:attrName>ppt_w</p:attrName>
                                        </p:attrNameLst>
                                      </p:cBhvr>
                                      <p:tavLst>
                                        <p:tav tm="0">
                                          <p:val>
                                            <p:fltVal val="0"/>
                                          </p:val>
                                        </p:tav>
                                        <p:tav tm="100000">
                                          <p:val>
                                            <p:strVal val="#ppt_w"/>
                                          </p:val>
                                        </p:tav>
                                      </p:tavLst>
                                    </p:anim>
                                  </p:childTnLst>
                                </p:cTn>
                              </p:par>
                            </p:childTnLst>
                          </p:cTn>
                        </p:par>
                        <p:par>
                          <p:cTn id="25" fill="hold">
                            <p:stCondLst>
                              <p:cond delay="1500"/>
                            </p:stCondLst>
                            <p:childTnLst>
                              <p:par>
                                <p:cTn id="26" presetID="35"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anim calcmode="lin" valueType="num">
                                      <p:cBhvr>
                                        <p:cTn id="29" dur="500" fill="hold"/>
                                        <p:tgtEl>
                                          <p:spTgt spid="11"/>
                                        </p:tgtEl>
                                        <p:attrNameLst>
                                          <p:attrName>style.rotation</p:attrName>
                                        </p:attrNameLst>
                                      </p:cBhvr>
                                      <p:tavLst>
                                        <p:tav tm="0">
                                          <p:val>
                                            <p:fltVal val="720"/>
                                          </p:val>
                                        </p:tav>
                                        <p:tav tm="100000">
                                          <p:val>
                                            <p:fltVal val="0"/>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 calcmode="lin" valueType="num">
                                      <p:cBhvr>
                                        <p:cTn id="31" dur="500" fill="hold"/>
                                        <p:tgtEl>
                                          <p:spTgt spid="11"/>
                                        </p:tgtEl>
                                        <p:attrNameLst>
                                          <p:attrName>ppt_w</p:attrName>
                                        </p:attrNameLst>
                                      </p:cBhvr>
                                      <p:tavLst>
                                        <p:tav tm="0">
                                          <p:val>
                                            <p:fltVal val="0"/>
                                          </p:val>
                                        </p:tav>
                                        <p:tav tm="100000">
                                          <p:val>
                                            <p:strVal val="#ppt_w"/>
                                          </p:val>
                                        </p:tav>
                                      </p:tavLst>
                                    </p:anim>
                                  </p:childTnLst>
                                </p:cTn>
                              </p:par>
                            </p:childTnLst>
                          </p:cTn>
                        </p:par>
                        <p:par>
                          <p:cTn id="32" fill="hold">
                            <p:stCondLst>
                              <p:cond delay="2000"/>
                            </p:stCondLst>
                            <p:childTnLst>
                              <p:par>
                                <p:cTn id="33" presetID="3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anim calcmode="lin" valueType="num">
                                      <p:cBhvr>
                                        <p:cTn id="36" dur="500" fill="hold"/>
                                        <p:tgtEl>
                                          <p:spTgt spid="6"/>
                                        </p:tgtEl>
                                        <p:attrNameLst>
                                          <p:attrName>style.rotation</p:attrName>
                                        </p:attrNameLst>
                                      </p:cBhvr>
                                      <p:tavLst>
                                        <p:tav tm="0">
                                          <p:val>
                                            <p:fltVal val="720"/>
                                          </p:val>
                                        </p:tav>
                                        <p:tav tm="100000">
                                          <p:val>
                                            <p:fltVal val="0"/>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 calcmode="lin" valueType="num">
                                      <p:cBhvr>
                                        <p:cTn id="38" dur="500" fill="hold"/>
                                        <p:tgtEl>
                                          <p:spTgt spid="6"/>
                                        </p:tgtEl>
                                        <p:attrNameLst>
                                          <p:attrName>ppt_w</p:attrName>
                                        </p:attrNameLst>
                                      </p:cBhvr>
                                      <p:tavLst>
                                        <p:tav tm="0">
                                          <p:val>
                                            <p:fltVal val="0"/>
                                          </p:val>
                                        </p:tav>
                                        <p:tav tm="100000">
                                          <p:val>
                                            <p:strVal val="#ppt_w"/>
                                          </p:val>
                                        </p:tav>
                                      </p:tavLst>
                                    </p:anim>
                                  </p:childTnLst>
                                </p:cTn>
                              </p:par>
                            </p:childTnLst>
                          </p:cTn>
                        </p:par>
                        <p:par>
                          <p:cTn id="39" fill="hold">
                            <p:stCondLst>
                              <p:cond delay="2500"/>
                            </p:stCondLst>
                            <p:childTnLst>
                              <p:par>
                                <p:cTn id="40" presetID="35"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anim calcmode="lin" valueType="num">
                                      <p:cBhvr>
                                        <p:cTn id="43" dur="500" fill="hold"/>
                                        <p:tgtEl>
                                          <p:spTgt spid="10"/>
                                        </p:tgtEl>
                                        <p:attrNameLst>
                                          <p:attrName>style.rotation</p:attrName>
                                        </p:attrNameLst>
                                      </p:cBhvr>
                                      <p:tavLst>
                                        <p:tav tm="0">
                                          <p:val>
                                            <p:fltVal val="720"/>
                                          </p:val>
                                        </p:tav>
                                        <p:tav tm="100000">
                                          <p:val>
                                            <p:fltVal val="0"/>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 calcmode="lin" valueType="num">
                                      <p:cBhvr>
                                        <p:cTn id="45" dur="500" fill="hold"/>
                                        <p:tgtEl>
                                          <p:spTgt spid="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black and white sign&#10;&#10;Description automatically generated with low confidence">
            <a:extLst>
              <a:ext uri="{FF2B5EF4-FFF2-40B4-BE49-F238E27FC236}">
                <a16:creationId xmlns:a16="http://schemas.microsoft.com/office/drawing/2014/main" id="{ED3655FB-C92E-4E28-89BC-5A2ACE7EFB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3632" y="4794434"/>
            <a:ext cx="2505075" cy="1485900"/>
          </a:xfrm>
          <a:prstGeom prst="rect">
            <a:avLst/>
          </a:prstGeom>
        </p:spPr>
      </p:pic>
      <p:pic>
        <p:nvPicPr>
          <p:cNvPr id="3" name="Picture 2"/>
          <p:cNvPicPr>
            <a:picLocks noChangeAspect="1"/>
          </p:cNvPicPr>
          <p:nvPr/>
        </p:nvPicPr>
        <p:blipFill>
          <a:blip r:embed="rId5">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7" name="TextBox 6">
            <a:extLst>
              <a:ext uri="{FF2B5EF4-FFF2-40B4-BE49-F238E27FC236}">
                <a16:creationId xmlns:a16="http://schemas.microsoft.com/office/drawing/2014/main" id="{104F4AE4-7239-489A-B2E1-E7083538EB5A}"/>
              </a:ext>
            </a:extLst>
          </p:cNvPr>
          <p:cNvSpPr txBox="1"/>
          <p:nvPr/>
        </p:nvSpPr>
        <p:spPr>
          <a:xfrm>
            <a:off x="1343472" y="1916832"/>
            <a:ext cx="9433048" cy="2513445"/>
          </a:xfrm>
          <a:prstGeom prst="rect">
            <a:avLst/>
          </a:prstGeom>
          <a:noFill/>
        </p:spPr>
        <p:txBody>
          <a:bodyPr wrap="square">
            <a:spAutoFit/>
          </a:bodyPr>
          <a:lstStyle/>
          <a:p>
            <a:pPr algn="ctr">
              <a:lnSpc>
                <a:spcPct val="107000"/>
              </a:lnSpc>
              <a:spcAft>
                <a:spcPts val="800"/>
              </a:spcAft>
            </a:pPr>
            <a:r>
              <a:rPr lang="en-GB" sz="7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 Universities / Colleges</a:t>
            </a:r>
          </a:p>
          <a:p>
            <a:pPr algn="ctr">
              <a:lnSpc>
                <a:spcPct val="107000"/>
              </a:lnSpc>
              <a:spcAft>
                <a:spcPts val="800"/>
              </a:spcAft>
            </a:pPr>
            <a:r>
              <a:rPr lang="en-GB" sz="7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9 Programmes / Courses</a:t>
            </a:r>
            <a:endParaRPr lang="en-GB" sz="72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descr="Logo&#10;&#10;Description automatically generated with low confidence">
            <a:extLst>
              <a:ext uri="{FF2B5EF4-FFF2-40B4-BE49-F238E27FC236}">
                <a16:creationId xmlns:a16="http://schemas.microsoft.com/office/drawing/2014/main" id="{CCF99FC4-9C5B-43C2-A1FA-A3215415D00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3392" y="351665"/>
            <a:ext cx="2926080" cy="1066800"/>
          </a:xfrm>
          <a:prstGeom prst="rect">
            <a:avLst/>
          </a:prstGeom>
        </p:spPr>
      </p:pic>
      <p:pic>
        <p:nvPicPr>
          <p:cNvPr id="11" name="Picture 10" descr="Logo&#10;&#10;Description automatically generated">
            <a:extLst>
              <a:ext uri="{FF2B5EF4-FFF2-40B4-BE49-F238E27FC236}">
                <a16:creationId xmlns:a16="http://schemas.microsoft.com/office/drawing/2014/main" id="{3309ED2A-9DEB-40B7-9148-73C37247D76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19128" y="-13692"/>
            <a:ext cx="3429000" cy="1714500"/>
          </a:xfrm>
          <a:prstGeom prst="rect">
            <a:avLst/>
          </a:prstGeom>
        </p:spPr>
      </p:pic>
      <p:pic>
        <p:nvPicPr>
          <p:cNvPr id="15" name="Picture 14" descr="Text&#10;&#10;Description automatically generated">
            <a:extLst>
              <a:ext uri="{FF2B5EF4-FFF2-40B4-BE49-F238E27FC236}">
                <a16:creationId xmlns:a16="http://schemas.microsoft.com/office/drawing/2014/main" id="{F0A9CF92-E6E7-433E-8569-9EB6D3E036E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20136" y="-120814"/>
            <a:ext cx="2276870" cy="2276870"/>
          </a:xfrm>
          <a:prstGeom prst="rect">
            <a:avLst/>
          </a:prstGeom>
        </p:spPr>
      </p:pic>
      <p:pic>
        <p:nvPicPr>
          <p:cNvPr id="17" name="Picture 16" descr="Logo, company name&#10;&#10;Description automatically generated">
            <a:extLst>
              <a:ext uri="{FF2B5EF4-FFF2-40B4-BE49-F238E27FC236}">
                <a16:creationId xmlns:a16="http://schemas.microsoft.com/office/drawing/2014/main" id="{79F2D78C-5AE1-4193-968B-18DD72C02D1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8696" y="4511537"/>
            <a:ext cx="2682984" cy="2051694"/>
          </a:xfrm>
          <a:prstGeom prst="rect">
            <a:avLst/>
          </a:prstGeom>
        </p:spPr>
      </p:pic>
      <p:graphicFrame>
        <p:nvGraphicFramePr>
          <p:cNvPr id="22" name="Object 21">
            <a:extLst>
              <a:ext uri="{FF2B5EF4-FFF2-40B4-BE49-F238E27FC236}">
                <a16:creationId xmlns:a16="http://schemas.microsoft.com/office/drawing/2014/main" id="{B01729E6-2C99-46FA-9F09-F089C855E0D6}"/>
              </a:ext>
            </a:extLst>
          </p:cNvPr>
          <p:cNvGraphicFramePr>
            <a:graphicFrameLocks noChangeAspect="1"/>
          </p:cNvGraphicFramePr>
          <p:nvPr/>
        </p:nvGraphicFramePr>
        <p:xfrm>
          <a:off x="5807968" y="5164027"/>
          <a:ext cx="6180815" cy="1361317"/>
        </p:xfrm>
        <a:graphic>
          <a:graphicData uri="http://schemas.openxmlformats.org/presentationml/2006/ole">
            <mc:AlternateContent xmlns:mc="http://schemas.openxmlformats.org/markup-compatibility/2006">
              <mc:Choice xmlns:v="urn:schemas-microsoft-com:vml" Requires="v">
                <p:oleObj spid="_x0000_s1026" r:id="rId10" imgW="9564480" imgH="2106000" progId="">
                  <p:embed/>
                </p:oleObj>
              </mc:Choice>
              <mc:Fallback>
                <p:oleObj r:id="rId10" imgW="9564480" imgH="2106000" progId="">
                  <p:embed/>
                  <p:pic>
                    <p:nvPicPr>
                      <p:cNvPr id="22" name="Object 21">
                        <a:extLst>
                          <a:ext uri="{FF2B5EF4-FFF2-40B4-BE49-F238E27FC236}">
                            <a16:creationId xmlns:a16="http://schemas.microsoft.com/office/drawing/2014/main" id="{B01729E6-2C99-46FA-9F09-F089C855E0D6}"/>
                          </a:ext>
                        </a:extLst>
                      </p:cNvPr>
                      <p:cNvPicPr/>
                      <p:nvPr/>
                    </p:nvPicPr>
                    <p:blipFill>
                      <a:blip r:embed="rId11"/>
                      <a:stretch>
                        <a:fillRect/>
                      </a:stretch>
                    </p:blipFill>
                    <p:spPr>
                      <a:xfrm>
                        <a:off x="5807968" y="5164027"/>
                        <a:ext cx="6180815" cy="1361317"/>
                      </a:xfrm>
                      <a:prstGeom prst="rect">
                        <a:avLst/>
                      </a:prstGeom>
                    </p:spPr>
                  </p:pic>
                </p:oleObj>
              </mc:Fallback>
            </mc:AlternateContent>
          </a:graphicData>
        </a:graphic>
      </p:graphicFrame>
      <p:pic>
        <p:nvPicPr>
          <p:cNvPr id="19" name="Picture 18" descr="Logo, company name&#10;&#10;Description automatically generated">
            <a:extLst>
              <a:ext uri="{FF2B5EF4-FFF2-40B4-BE49-F238E27FC236}">
                <a16:creationId xmlns:a16="http://schemas.microsoft.com/office/drawing/2014/main" id="{C8FAACEA-1961-4BC4-903F-B297F12FDB2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682383" y="-99392"/>
            <a:ext cx="2390281" cy="2390281"/>
          </a:xfrm>
          <a:prstGeom prst="rect">
            <a:avLst/>
          </a:prstGeom>
        </p:spPr>
      </p:pic>
    </p:spTree>
    <p:extLst>
      <p:ext uri="{BB962C8B-B14F-4D97-AF65-F5344CB8AC3E}">
        <p14:creationId xmlns:p14="http://schemas.microsoft.com/office/powerpoint/2010/main" val="173117504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6386" name="TextBox 3"/>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pic>
        <p:nvPicPr>
          <p:cNvPr id="2" name="Picture 1"/>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sp>
        <p:nvSpPr>
          <p:cNvPr id="7" name="TextBox 6">
            <a:extLst>
              <a:ext uri="{FF2B5EF4-FFF2-40B4-BE49-F238E27FC236}">
                <a16:creationId xmlns:a16="http://schemas.microsoft.com/office/drawing/2014/main" id="{104F4AE4-7239-489A-B2E1-E7083538EB5A}"/>
              </a:ext>
            </a:extLst>
          </p:cNvPr>
          <p:cNvSpPr txBox="1"/>
          <p:nvPr/>
        </p:nvSpPr>
        <p:spPr>
          <a:xfrm>
            <a:off x="960600" y="489867"/>
            <a:ext cx="2327088" cy="658835"/>
          </a:xfrm>
          <a:prstGeom prst="rect">
            <a:avLst/>
          </a:prstGeom>
          <a:noFill/>
        </p:spPr>
        <p:txBody>
          <a:bodyPr wrap="square">
            <a:spAutoFit/>
          </a:bodyPr>
          <a:lstStyle/>
          <a:p>
            <a:pPr>
              <a:lnSpc>
                <a:spcPct val="107000"/>
              </a:lnSpc>
              <a:spcAft>
                <a:spcPts val="800"/>
              </a:spcAft>
            </a:pPr>
            <a:r>
              <a:rPr lang="en-GB" sz="3600" b="1" dirty="0">
                <a:effectLst/>
                <a:latin typeface="Calibri" panose="020F0502020204030204" pitchFamily="34" charset="0"/>
                <a:ea typeface="Calibri" panose="020F0502020204030204" pitchFamily="34" charset="0"/>
                <a:cs typeface="Times New Roman" panose="02020603050405020304" pitchFamily="18" charset="0"/>
              </a:rPr>
              <a:t>Animation</a:t>
            </a:r>
          </a:p>
        </p:txBody>
      </p:sp>
      <p:graphicFrame>
        <p:nvGraphicFramePr>
          <p:cNvPr id="5" name="Table 4">
            <a:extLst>
              <a:ext uri="{FF2B5EF4-FFF2-40B4-BE49-F238E27FC236}">
                <a16:creationId xmlns:a16="http://schemas.microsoft.com/office/drawing/2014/main" id="{FAF4C905-E7E7-40E9-88FA-F2D18A797895}"/>
              </a:ext>
            </a:extLst>
          </p:cNvPr>
          <p:cNvGraphicFramePr>
            <a:graphicFrameLocks noGrp="1"/>
          </p:cNvGraphicFramePr>
          <p:nvPr/>
        </p:nvGraphicFramePr>
        <p:xfrm>
          <a:off x="479376" y="1268760"/>
          <a:ext cx="11305256" cy="4129161"/>
        </p:xfrm>
        <a:graphic>
          <a:graphicData uri="http://schemas.openxmlformats.org/drawingml/2006/table">
            <a:tbl>
              <a:tblPr/>
              <a:tblGrid>
                <a:gridCol w="2376264">
                  <a:extLst>
                    <a:ext uri="{9D8B030D-6E8A-4147-A177-3AD203B41FA5}">
                      <a16:colId xmlns:a16="http://schemas.microsoft.com/office/drawing/2014/main" val="815788140"/>
                    </a:ext>
                  </a:extLst>
                </a:gridCol>
                <a:gridCol w="2304256">
                  <a:extLst>
                    <a:ext uri="{9D8B030D-6E8A-4147-A177-3AD203B41FA5}">
                      <a16:colId xmlns:a16="http://schemas.microsoft.com/office/drawing/2014/main" val="2623252466"/>
                    </a:ext>
                  </a:extLst>
                </a:gridCol>
                <a:gridCol w="1800200">
                  <a:extLst>
                    <a:ext uri="{9D8B030D-6E8A-4147-A177-3AD203B41FA5}">
                      <a16:colId xmlns:a16="http://schemas.microsoft.com/office/drawing/2014/main" val="3290815767"/>
                    </a:ext>
                  </a:extLst>
                </a:gridCol>
                <a:gridCol w="1512168">
                  <a:extLst>
                    <a:ext uri="{9D8B030D-6E8A-4147-A177-3AD203B41FA5}">
                      <a16:colId xmlns:a16="http://schemas.microsoft.com/office/drawing/2014/main" val="2641326630"/>
                    </a:ext>
                  </a:extLst>
                </a:gridCol>
                <a:gridCol w="3312368">
                  <a:extLst>
                    <a:ext uri="{9D8B030D-6E8A-4147-A177-3AD203B41FA5}">
                      <a16:colId xmlns:a16="http://schemas.microsoft.com/office/drawing/2014/main" val="2868091760"/>
                    </a:ext>
                  </a:extLst>
                </a:gridCol>
              </a:tblGrid>
              <a:tr h="272884">
                <a:tc>
                  <a:txBody>
                    <a:bodyPr/>
                    <a:lstStyle/>
                    <a:p>
                      <a:pPr algn="l" fontAlgn="b"/>
                      <a:r>
                        <a:rPr lang="en-GB" sz="1800" b="1" i="0" u="none" strike="noStrike" dirty="0">
                          <a:solidFill>
                            <a:srgbClr val="000000"/>
                          </a:solidFill>
                          <a:effectLst/>
                          <a:latin typeface="Calibri" panose="020F0502020204030204" pitchFamily="34" charset="0"/>
                        </a:rPr>
                        <a:t>Institutions</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Programme Title</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Duration </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000000"/>
                          </a:solidFill>
                          <a:effectLst/>
                          <a:latin typeface="Calibri" panose="020F0502020204030204" pitchFamily="34" charset="0"/>
                        </a:rPr>
                        <a:t>Entry</a:t>
                      </a:r>
                      <a:br>
                        <a:rPr lang="en-GB" sz="1800" b="1" i="0" u="none" strike="noStrike">
                          <a:solidFill>
                            <a:srgbClr val="000000"/>
                          </a:solidFill>
                          <a:effectLst/>
                          <a:latin typeface="Calibri" panose="020F0502020204030204" pitchFamily="34" charset="0"/>
                        </a:rPr>
                      </a:br>
                      <a:r>
                        <a:rPr lang="en-GB" sz="1800" b="1" i="0" u="none" strike="noStrike">
                          <a:solidFill>
                            <a:srgbClr val="000000"/>
                          </a:solidFill>
                          <a:effectLst/>
                          <a:latin typeface="Calibri" panose="020F0502020204030204" pitchFamily="34" charset="0"/>
                        </a:rPr>
                        <a:t>Requirements</a:t>
                      </a:r>
                    </a:p>
                  </a:txBody>
                  <a:tcPr marL="47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Notes</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3839887"/>
                  </a:ext>
                </a:extLst>
              </a:tr>
              <a:tr h="406932">
                <a:tc>
                  <a:txBody>
                    <a:bodyPr/>
                    <a:lstStyle/>
                    <a:p>
                      <a:pPr algn="l" fontAlgn="t"/>
                      <a:r>
                        <a:rPr lang="en-US" sz="1800" b="0" i="0" u="none" strike="noStrike" dirty="0">
                          <a:solidFill>
                            <a:srgbClr val="000000"/>
                          </a:solidFill>
                          <a:effectLst/>
                          <a:latin typeface="Calibri" panose="020F0502020204030204" pitchFamily="34" charset="0"/>
                        </a:rPr>
                        <a:t>Duncan of </a:t>
                      </a:r>
                      <a:r>
                        <a:rPr lang="en-US" sz="1800" b="0" i="0" u="none" strike="noStrike" dirty="0" err="1">
                          <a:solidFill>
                            <a:srgbClr val="000000"/>
                          </a:solidFill>
                          <a:effectLst/>
                          <a:latin typeface="Calibri" panose="020F0502020204030204" pitchFamily="34" charset="0"/>
                        </a:rPr>
                        <a:t>Jordanstone</a:t>
                      </a:r>
                      <a:r>
                        <a:rPr lang="en-US" sz="1800" b="0" i="0" u="none" strike="noStrike" dirty="0">
                          <a:solidFill>
                            <a:srgbClr val="000000"/>
                          </a:solidFill>
                          <a:effectLst/>
                          <a:latin typeface="Calibri" panose="020F0502020204030204" pitchFamily="34" charset="0"/>
                        </a:rPr>
                        <a:t> College of Art</a:t>
                      </a:r>
                      <a:br>
                        <a:rPr lang="en-US" sz="1800" b="0" i="0" u="none" strike="noStrike" dirty="0">
                          <a:solidFill>
                            <a:srgbClr val="000000"/>
                          </a:solidFill>
                          <a:effectLst/>
                          <a:latin typeface="Calibri" panose="020F0502020204030204" pitchFamily="34" charset="0"/>
                        </a:rPr>
                      </a:br>
                      <a:r>
                        <a:rPr lang="en-US" sz="1800" b="0" i="0" u="none" strike="noStrike" dirty="0">
                          <a:solidFill>
                            <a:srgbClr val="000000"/>
                          </a:solidFill>
                          <a:effectLst/>
                          <a:latin typeface="Calibri" panose="020F0502020204030204" pitchFamily="34" charset="0"/>
                        </a:rPr>
                        <a:t>University of Dundee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Animation </a:t>
                      </a:r>
                      <a:r>
                        <a:rPr lang="en-GB" sz="1800" b="0" i="0" u="none" strike="noStrike" dirty="0" err="1">
                          <a:solidFill>
                            <a:srgbClr val="000000"/>
                          </a:solidFill>
                          <a:effectLst/>
                          <a:latin typeface="Calibri" panose="020F0502020204030204" pitchFamily="34" charset="0"/>
                        </a:rPr>
                        <a:t>BDes</a:t>
                      </a:r>
                      <a:r>
                        <a:rPr lang="en-GB" sz="1800" b="0" i="0" u="none" strike="noStrike" dirty="0">
                          <a:solidFill>
                            <a:srgbClr val="000000"/>
                          </a:solidFill>
                          <a:effectLst/>
                          <a:latin typeface="Calibri" panose="020F0502020204030204" pitchFamily="34" charset="0"/>
                        </a:rPr>
                        <a:t> (Hons)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1 year Foundation Course</a:t>
                      </a:r>
                      <a:br>
                        <a:rPr lang="en-US" sz="1800" b="0" i="0" u="none" strike="noStrike" dirty="0">
                          <a:solidFill>
                            <a:srgbClr val="000000"/>
                          </a:solidFill>
                          <a:effectLst/>
                          <a:latin typeface="Calibri" panose="020F0502020204030204" pitchFamily="34" charset="0"/>
                        </a:rPr>
                      </a:br>
                      <a:r>
                        <a:rPr lang="en-US" sz="1800" b="0" i="0" u="none" strike="noStrike" dirty="0">
                          <a:solidFill>
                            <a:srgbClr val="000000"/>
                          </a:solidFill>
                          <a:effectLst/>
                          <a:latin typeface="Calibri" panose="020F0502020204030204" pitchFamily="34" charset="0"/>
                        </a:rPr>
                        <a:t>3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a:solidFill>
                            <a:srgbClr val="000000"/>
                          </a:solidFill>
                          <a:effectLst/>
                          <a:latin typeface="Calibri" panose="020F0502020204030204" pitchFamily="34" charset="0"/>
                        </a:rPr>
                        <a:t>ABBB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at Advanced Higher, including Art and Design or a related subject and an appropriate literate subject, plus BB at Higher in different subjects including one other subject outside Art and Design.</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3223492"/>
                  </a:ext>
                </a:extLst>
              </a:tr>
              <a:tr h="406932">
                <a:tc>
                  <a:txBody>
                    <a:bodyPr/>
                    <a:lstStyle/>
                    <a:p>
                      <a:pPr algn="l" fontAlgn="t"/>
                      <a:r>
                        <a:rPr lang="en-US" sz="1800" b="0" i="0" u="none" strike="noStrike" dirty="0">
                          <a:solidFill>
                            <a:srgbClr val="000000"/>
                          </a:solidFill>
                          <a:effectLst/>
                          <a:latin typeface="Calibri" panose="020F0502020204030204" pitchFamily="34" charset="0"/>
                        </a:rPr>
                        <a:t>Edinburgh College of Art</a:t>
                      </a:r>
                      <a:br>
                        <a:rPr lang="en-US" sz="1800" b="0" i="0" u="none" strike="noStrike" dirty="0">
                          <a:solidFill>
                            <a:srgbClr val="000000"/>
                          </a:solidFill>
                          <a:effectLst/>
                          <a:latin typeface="Calibri" panose="020F0502020204030204" pitchFamily="34" charset="0"/>
                        </a:rPr>
                      </a:br>
                      <a:r>
                        <a:rPr lang="en-US" sz="1800" b="0" i="0" u="none" strike="noStrike" dirty="0">
                          <a:solidFill>
                            <a:srgbClr val="000000"/>
                          </a:solidFill>
                          <a:effectLst/>
                          <a:latin typeface="Calibri" panose="020F0502020204030204" pitchFamily="34" charset="0"/>
                        </a:rPr>
                        <a:t>University of Edinburgh</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Animation BA (Hons)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4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dirty="0">
                          <a:solidFill>
                            <a:srgbClr val="000000"/>
                          </a:solidFill>
                          <a:effectLst/>
                          <a:latin typeface="Calibri" panose="020F0502020204030204" pitchFamily="34" charset="0"/>
                        </a:rPr>
                        <a:t>ABBB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ABBB by end of S5 or AABB/ABBBB by end of S6. BBB must be achieved in one year of S4-S6. Required subjects: </a:t>
                      </a:r>
                      <a:r>
                        <a:rPr lang="en-US" sz="1800" b="0" i="0" u="none" strike="noStrike" dirty="0" err="1">
                          <a:solidFill>
                            <a:srgbClr val="000000"/>
                          </a:solidFill>
                          <a:effectLst/>
                          <a:latin typeface="Calibri" panose="020F0502020204030204" pitchFamily="34" charset="0"/>
                        </a:rPr>
                        <a:t>Highers</a:t>
                      </a:r>
                      <a:r>
                        <a:rPr lang="en-US" sz="1800" b="0" i="0" u="none" strike="noStrike" dirty="0">
                          <a:solidFill>
                            <a:srgbClr val="000000"/>
                          </a:solidFill>
                          <a:effectLst/>
                          <a:latin typeface="Calibri" panose="020F0502020204030204" pitchFamily="34" charset="0"/>
                        </a:rPr>
                        <a:t>: no specific Higher subjects required. National 5s: English at C.</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3981780"/>
                  </a:ext>
                </a:extLst>
              </a:tr>
            </a:tbl>
          </a:graphicData>
        </a:graphic>
      </p:graphicFrame>
    </p:spTree>
    <p:extLst>
      <p:ext uri="{BB962C8B-B14F-4D97-AF65-F5344CB8AC3E}">
        <p14:creationId xmlns:p14="http://schemas.microsoft.com/office/powerpoint/2010/main" val="72412519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6386" name="TextBox 3"/>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pic>
        <p:nvPicPr>
          <p:cNvPr id="2" name="Picture 1"/>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sp>
        <p:nvSpPr>
          <p:cNvPr id="7" name="TextBox 6">
            <a:extLst>
              <a:ext uri="{FF2B5EF4-FFF2-40B4-BE49-F238E27FC236}">
                <a16:creationId xmlns:a16="http://schemas.microsoft.com/office/drawing/2014/main" id="{104F4AE4-7239-489A-B2E1-E7083538EB5A}"/>
              </a:ext>
            </a:extLst>
          </p:cNvPr>
          <p:cNvSpPr txBox="1"/>
          <p:nvPr/>
        </p:nvSpPr>
        <p:spPr>
          <a:xfrm>
            <a:off x="960600" y="489867"/>
            <a:ext cx="5495440" cy="658835"/>
          </a:xfrm>
          <a:prstGeom prst="rect">
            <a:avLst/>
          </a:prstGeom>
          <a:noFill/>
        </p:spPr>
        <p:txBody>
          <a:bodyPr wrap="square">
            <a:spAutoFit/>
          </a:bodyPr>
          <a:lstStyle/>
          <a:p>
            <a:pPr>
              <a:lnSpc>
                <a:spcPct val="107000"/>
              </a:lnSpc>
              <a:spcAft>
                <a:spcPts val="800"/>
              </a:spcAft>
            </a:pPr>
            <a:r>
              <a:rPr lang="en-GB" sz="3600" b="1" dirty="0">
                <a:effectLst/>
                <a:latin typeface="Calibri" panose="020F0502020204030204" pitchFamily="34" charset="0"/>
                <a:ea typeface="Calibri" panose="020F0502020204030204" pitchFamily="34" charset="0"/>
                <a:cs typeface="Times New Roman" panose="02020603050405020304" pitchFamily="18" charset="0"/>
              </a:rPr>
              <a:t>Visual Effects / Animation</a:t>
            </a:r>
          </a:p>
        </p:txBody>
      </p:sp>
      <p:graphicFrame>
        <p:nvGraphicFramePr>
          <p:cNvPr id="14" name="Table 13">
            <a:extLst>
              <a:ext uri="{FF2B5EF4-FFF2-40B4-BE49-F238E27FC236}">
                <a16:creationId xmlns:a16="http://schemas.microsoft.com/office/drawing/2014/main" id="{DEA04934-B4FA-44D7-A84E-4BAD68683479}"/>
              </a:ext>
            </a:extLst>
          </p:cNvPr>
          <p:cNvGraphicFramePr>
            <a:graphicFrameLocks noGrp="1"/>
          </p:cNvGraphicFramePr>
          <p:nvPr/>
        </p:nvGraphicFramePr>
        <p:xfrm>
          <a:off x="407368" y="1340768"/>
          <a:ext cx="11377264" cy="1934601"/>
        </p:xfrm>
        <a:graphic>
          <a:graphicData uri="http://schemas.openxmlformats.org/drawingml/2006/table">
            <a:tbl>
              <a:tblPr/>
              <a:tblGrid>
                <a:gridCol w="2952328">
                  <a:extLst>
                    <a:ext uri="{9D8B030D-6E8A-4147-A177-3AD203B41FA5}">
                      <a16:colId xmlns:a16="http://schemas.microsoft.com/office/drawing/2014/main" val="675089000"/>
                    </a:ext>
                  </a:extLst>
                </a:gridCol>
                <a:gridCol w="3856238">
                  <a:extLst>
                    <a:ext uri="{9D8B030D-6E8A-4147-A177-3AD203B41FA5}">
                      <a16:colId xmlns:a16="http://schemas.microsoft.com/office/drawing/2014/main" val="593255076"/>
                    </a:ext>
                  </a:extLst>
                </a:gridCol>
                <a:gridCol w="968298">
                  <a:extLst>
                    <a:ext uri="{9D8B030D-6E8A-4147-A177-3AD203B41FA5}">
                      <a16:colId xmlns:a16="http://schemas.microsoft.com/office/drawing/2014/main" val="1879295713"/>
                    </a:ext>
                  </a:extLst>
                </a:gridCol>
                <a:gridCol w="1368152">
                  <a:extLst>
                    <a:ext uri="{9D8B030D-6E8A-4147-A177-3AD203B41FA5}">
                      <a16:colId xmlns:a16="http://schemas.microsoft.com/office/drawing/2014/main" val="745662636"/>
                    </a:ext>
                  </a:extLst>
                </a:gridCol>
                <a:gridCol w="2232248">
                  <a:extLst>
                    <a:ext uri="{9D8B030D-6E8A-4147-A177-3AD203B41FA5}">
                      <a16:colId xmlns:a16="http://schemas.microsoft.com/office/drawing/2014/main" val="2836431697"/>
                    </a:ext>
                  </a:extLst>
                </a:gridCol>
              </a:tblGrid>
              <a:tr h="272884">
                <a:tc>
                  <a:txBody>
                    <a:bodyPr/>
                    <a:lstStyle/>
                    <a:p>
                      <a:pPr algn="l" fontAlgn="b"/>
                      <a:r>
                        <a:rPr lang="en-GB" sz="1800" b="1" i="0" u="none" strike="noStrike" dirty="0">
                          <a:solidFill>
                            <a:srgbClr val="000000"/>
                          </a:solidFill>
                          <a:effectLst/>
                          <a:latin typeface="Calibri" panose="020F0502020204030204" pitchFamily="34" charset="0"/>
                        </a:rPr>
                        <a:t>Institutions</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dirty="0">
                          <a:solidFill>
                            <a:srgbClr val="000000"/>
                          </a:solidFill>
                          <a:effectLst/>
                          <a:latin typeface="Calibri" panose="020F0502020204030204" pitchFamily="34" charset="0"/>
                        </a:rPr>
                        <a:t>Programme Title</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Duration </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dirty="0">
                          <a:solidFill>
                            <a:srgbClr val="000000"/>
                          </a:solidFill>
                          <a:effectLst/>
                          <a:latin typeface="Calibri" panose="020F0502020204030204" pitchFamily="34" charset="0"/>
                        </a:rPr>
                        <a:t>Entry</a:t>
                      </a:r>
                      <a:br>
                        <a:rPr lang="en-GB" sz="1800" b="1" i="0" u="none" strike="noStrike" dirty="0">
                          <a:solidFill>
                            <a:srgbClr val="000000"/>
                          </a:solidFill>
                          <a:effectLst/>
                          <a:latin typeface="Calibri" panose="020F0502020204030204" pitchFamily="34" charset="0"/>
                        </a:rPr>
                      </a:br>
                      <a:r>
                        <a:rPr lang="en-GB" sz="1800" b="1" i="0" u="none" strike="noStrike" dirty="0">
                          <a:solidFill>
                            <a:srgbClr val="000000"/>
                          </a:solidFill>
                          <a:effectLst/>
                          <a:latin typeface="Calibri" panose="020F0502020204030204" pitchFamily="34" charset="0"/>
                        </a:rPr>
                        <a:t>Requirements</a:t>
                      </a:r>
                    </a:p>
                  </a:txBody>
                  <a:tcPr marL="47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dirty="0">
                          <a:solidFill>
                            <a:srgbClr val="000000"/>
                          </a:solidFill>
                          <a:effectLst/>
                          <a:latin typeface="Calibri" panose="020F0502020204030204" pitchFamily="34" charset="0"/>
                        </a:rPr>
                        <a:t>Notes</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6899429"/>
                  </a:ext>
                </a:extLst>
              </a:tr>
              <a:tr h="138836">
                <a:tc>
                  <a:txBody>
                    <a:bodyPr/>
                    <a:lstStyle/>
                    <a:p>
                      <a:pPr algn="l" fontAlgn="t"/>
                      <a:r>
                        <a:rPr lang="en-GB" sz="1800" b="0" i="0" u="none" strike="noStrike" dirty="0">
                          <a:solidFill>
                            <a:srgbClr val="000000"/>
                          </a:solidFill>
                          <a:effectLst/>
                          <a:latin typeface="Calibri" panose="020F0502020204030204" pitchFamily="34" charset="0"/>
                        </a:rPr>
                        <a:t>Glasgow Caledonian University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a:solidFill>
                            <a:srgbClr val="000000"/>
                          </a:solidFill>
                          <a:effectLst/>
                          <a:latin typeface="Calibri" panose="020F0502020204030204" pitchFamily="34" charset="0"/>
                        </a:rPr>
                        <a:t>3D Animation and Visualisation BSc (Hons)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4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dirty="0">
                          <a:solidFill>
                            <a:srgbClr val="000000"/>
                          </a:solidFill>
                          <a:effectLst/>
                          <a:latin typeface="Calibri" panose="020F0502020204030204" pitchFamily="34" charset="0"/>
                        </a:rPr>
                        <a:t>BBBB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to include Art &amp; Design or Graphic Communication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032351"/>
                  </a:ext>
                </a:extLst>
              </a:tr>
              <a:tr h="249904">
                <a:tc>
                  <a:txBody>
                    <a:bodyPr/>
                    <a:lstStyle/>
                    <a:p>
                      <a:pPr algn="l" fontAlgn="t"/>
                      <a:r>
                        <a:rPr lang="en-US" sz="1800" b="0" i="0" u="none" strike="noStrike" dirty="0">
                          <a:solidFill>
                            <a:srgbClr val="000000"/>
                          </a:solidFill>
                          <a:effectLst/>
                          <a:latin typeface="Calibri" panose="020F0502020204030204" pitchFamily="34" charset="0"/>
                        </a:rPr>
                        <a:t>SAE (School of Audio Engineering)</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Visual Effects Animation BA (Hons)/BSc (Hons)</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2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a:solidFill>
                            <a:srgbClr val="000000"/>
                          </a:solidFill>
                          <a:effectLst/>
                          <a:latin typeface="Calibri" panose="020F0502020204030204" pitchFamily="34" charset="0"/>
                        </a:rPr>
                        <a:t>CCCD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Must include English</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2432327"/>
                  </a:ext>
                </a:extLst>
              </a:tr>
            </a:tbl>
          </a:graphicData>
        </a:graphic>
      </p:graphicFrame>
    </p:spTree>
    <p:extLst>
      <p:ext uri="{BB962C8B-B14F-4D97-AF65-F5344CB8AC3E}">
        <p14:creationId xmlns:p14="http://schemas.microsoft.com/office/powerpoint/2010/main" val="149117428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6386" name="TextBox 3"/>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pic>
        <p:nvPicPr>
          <p:cNvPr id="2" name="Picture 1"/>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sp>
        <p:nvSpPr>
          <p:cNvPr id="7" name="TextBox 6">
            <a:extLst>
              <a:ext uri="{FF2B5EF4-FFF2-40B4-BE49-F238E27FC236}">
                <a16:creationId xmlns:a16="http://schemas.microsoft.com/office/drawing/2014/main" id="{104F4AE4-7239-489A-B2E1-E7083538EB5A}"/>
              </a:ext>
            </a:extLst>
          </p:cNvPr>
          <p:cNvSpPr txBox="1"/>
          <p:nvPr/>
        </p:nvSpPr>
        <p:spPr>
          <a:xfrm>
            <a:off x="960600" y="489867"/>
            <a:ext cx="6287528" cy="658835"/>
          </a:xfrm>
          <a:prstGeom prst="rect">
            <a:avLst/>
          </a:prstGeom>
          <a:noFill/>
        </p:spPr>
        <p:txBody>
          <a:bodyPr wrap="square">
            <a:spAutoFit/>
          </a:bodyPr>
          <a:lstStyle/>
          <a:p>
            <a:pPr>
              <a:lnSpc>
                <a:spcPct val="107000"/>
              </a:lnSpc>
              <a:spcAft>
                <a:spcPts val="800"/>
              </a:spcAft>
            </a:pPr>
            <a:r>
              <a:rPr lang="en-GB" sz="3600" b="1" dirty="0">
                <a:effectLst/>
                <a:latin typeface="Calibri" panose="020F0502020204030204" pitchFamily="34" charset="0"/>
                <a:ea typeface="Calibri" panose="020F0502020204030204" pitchFamily="34" charset="0"/>
                <a:cs typeface="Times New Roman" panose="02020603050405020304" pitchFamily="18" charset="0"/>
              </a:rPr>
              <a:t>Games / Computer Animation</a:t>
            </a:r>
          </a:p>
        </p:txBody>
      </p:sp>
      <p:graphicFrame>
        <p:nvGraphicFramePr>
          <p:cNvPr id="5" name="Table 4">
            <a:extLst>
              <a:ext uri="{FF2B5EF4-FFF2-40B4-BE49-F238E27FC236}">
                <a16:creationId xmlns:a16="http://schemas.microsoft.com/office/drawing/2014/main" id="{D4851C02-3687-455E-84DD-B769187E7F77}"/>
              </a:ext>
            </a:extLst>
          </p:cNvPr>
          <p:cNvGraphicFramePr>
            <a:graphicFrameLocks noGrp="1"/>
          </p:cNvGraphicFramePr>
          <p:nvPr/>
        </p:nvGraphicFramePr>
        <p:xfrm>
          <a:off x="407368" y="1340768"/>
          <a:ext cx="11233248" cy="4692162"/>
        </p:xfrm>
        <a:graphic>
          <a:graphicData uri="http://schemas.openxmlformats.org/drawingml/2006/table">
            <a:tbl>
              <a:tblPr/>
              <a:tblGrid>
                <a:gridCol w="3181312">
                  <a:extLst>
                    <a:ext uri="{9D8B030D-6E8A-4147-A177-3AD203B41FA5}">
                      <a16:colId xmlns:a16="http://schemas.microsoft.com/office/drawing/2014/main" val="1660127607"/>
                    </a:ext>
                  </a:extLst>
                </a:gridCol>
                <a:gridCol w="3011376">
                  <a:extLst>
                    <a:ext uri="{9D8B030D-6E8A-4147-A177-3AD203B41FA5}">
                      <a16:colId xmlns:a16="http://schemas.microsoft.com/office/drawing/2014/main" val="3111232876"/>
                    </a:ext>
                  </a:extLst>
                </a:gridCol>
                <a:gridCol w="889249">
                  <a:extLst>
                    <a:ext uri="{9D8B030D-6E8A-4147-A177-3AD203B41FA5}">
                      <a16:colId xmlns:a16="http://schemas.microsoft.com/office/drawing/2014/main" val="468448986"/>
                    </a:ext>
                  </a:extLst>
                </a:gridCol>
                <a:gridCol w="1415007">
                  <a:extLst>
                    <a:ext uri="{9D8B030D-6E8A-4147-A177-3AD203B41FA5}">
                      <a16:colId xmlns:a16="http://schemas.microsoft.com/office/drawing/2014/main" val="2680193112"/>
                    </a:ext>
                  </a:extLst>
                </a:gridCol>
                <a:gridCol w="2736304">
                  <a:extLst>
                    <a:ext uri="{9D8B030D-6E8A-4147-A177-3AD203B41FA5}">
                      <a16:colId xmlns:a16="http://schemas.microsoft.com/office/drawing/2014/main" val="118545880"/>
                    </a:ext>
                  </a:extLst>
                </a:gridCol>
              </a:tblGrid>
              <a:tr h="272884">
                <a:tc>
                  <a:txBody>
                    <a:bodyPr/>
                    <a:lstStyle/>
                    <a:p>
                      <a:pPr algn="l" fontAlgn="b"/>
                      <a:r>
                        <a:rPr lang="en-GB" sz="1800" b="1" i="0" u="none" strike="noStrike" dirty="0">
                          <a:solidFill>
                            <a:srgbClr val="000000"/>
                          </a:solidFill>
                          <a:effectLst/>
                          <a:latin typeface="Calibri" panose="020F0502020204030204" pitchFamily="34" charset="0"/>
                        </a:rPr>
                        <a:t>Institutions</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Programme Title</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Duration </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000000"/>
                          </a:solidFill>
                          <a:effectLst/>
                          <a:latin typeface="Calibri" panose="020F0502020204030204" pitchFamily="34" charset="0"/>
                        </a:rPr>
                        <a:t>Entry</a:t>
                      </a:r>
                      <a:br>
                        <a:rPr lang="en-GB" sz="1800" b="1" i="0" u="none" strike="noStrike">
                          <a:solidFill>
                            <a:srgbClr val="000000"/>
                          </a:solidFill>
                          <a:effectLst/>
                          <a:latin typeface="Calibri" panose="020F0502020204030204" pitchFamily="34" charset="0"/>
                        </a:rPr>
                      </a:br>
                      <a:r>
                        <a:rPr lang="en-GB" sz="1800" b="1" i="0" u="none" strike="noStrike">
                          <a:solidFill>
                            <a:srgbClr val="000000"/>
                          </a:solidFill>
                          <a:effectLst/>
                          <a:latin typeface="Calibri" panose="020F0502020204030204" pitchFamily="34" charset="0"/>
                        </a:rPr>
                        <a:t>Requirements</a:t>
                      </a:r>
                    </a:p>
                  </a:txBody>
                  <a:tcPr marL="47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dirty="0">
                          <a:solidFill>
                            <a:srgbClr val="000000"/>
                          </a:solidFill>
                          <a:effectLst/>
                          <a:latin typeface="Calibri" panose="020F0502020204030204" pitchFamily="34" charset="0"/>
                        </a:rPr>
                        <a:t>Notes</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0772459"/>
                  </a:ext>
                </a:extLst>
              </a:tr>
              <a:tr h="272884">
                <a:tc>
                  <a:txBody>
                    <a:bodyPr/>
                    <a:lstStyle/>
                    <a:p>
                      <a:pPr algn="l" fontAlgn="t"/>
                      <a:r>
                        <a:rPr lang="en-GB" sz="1800" b="0" i="0" u="none" strike="noStrike" dirty="0">
                          <a:solidFill>
                            <a:srgbClr val="000000"/>
                          </a:solidFill>
                          <a:effectLst/>
                          <a:latin typeface="Calibri" panose="020F0502020204030204" pitchFamily="34" charset="0"/>
                        </a:rPr>
                        <a:t>Abertay University</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a:solidFill>
                            <a:srgbClr val="000000"/>
                          </a:solidFill>
                          <a:effectLst/>
                          <a:latin typeface="Calibri" panose="020F0502020204030204" pitchFamily="34" charset="0"/>
                        </a:rPr>
                        <a:t>Computer Arts BA (Hons)</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a:solidFill>
                            <a:srgbClr val="000000"/>
                          </a:solidFill>
                          <a:effectLst/>
                          <a:latin typeface="Calibri" panose="020F0502020204030204" pitchFamily="34" charset="0"/>
                        </a:rPr>
                        <a:t>4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a:solidFill>
                            <a:srgbClr val="000000"/>
                          </a:solidFill>
                          <a:effectLst/>
                          <a:latin typeface="Calibri" panose="020F0502020204030204" pitchFamily="34" charset="0"/>
                        </a:rPr>
                        <a:t>AABB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a:solidFill>
                            <a:srgbClr val="000000"/>
                          </a:solidFill>
                          <a:effectLst/>
                          <a:latin typeface="Calibri" panose="020F0502020204030204" pitchFamily="34" charset="0"/>
                        </a:rPr>
                        <a:t>To include Art or Photography or Graphic Communication or Production Design</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7010210"/>
                  </a:ext>
                </a:extLst>
              </a:tr>
              <a:tr h="138836">
                <a:tc>
                  <a:txBody>
                    <a:bodyPr/>
                    <a:lstStyle/>
                    <a:p>
                      <a:pPr algn="l" fontAlgn="t"/>
                      <a:r>
                        <a:rPr lang="en-GB" sz="1800" b="0" i="0" u="none" strike="noStrike">
                          <a:solidFill>
                            <a:srgbClr val="000000"/>
                          </a:solidFill>
                          <a:effectLst/>
                          <a:latin typeface="Calibri" panose="020F0502020204030204" pitchFamily="34" charset="0"/>
                        </a:rPr>
                        <a:t>Glasgow Caledonian University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3D Animation and Visualisation BSc (Hons)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a:solidFill>
                            <a:srgbClr val="000000"/>
                          </a:solidFill>
                          <a:effectLst/>
                          <a:latin typeface="Calibri" panose="020F0502020204030204" pitchFamily="34" charset="0"/>
                        </a:rPr>
                        <a:t>4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a:solidFill>
                            <a:srgbClr val="000000"/>
                          </a:solidFill>
                          <a:effectLst/>
                          <a:latin typeface="Calibri" panose="020F0502020204030204" pitchFamily="34" charset="0"/>
                        </a:rPr>
                        <a:t>BBBB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to include Art &amp; Design or Graphic Communication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8665904"/>
                  </a:ext>
                </a:extLst>
              </a:tr>
              <a:tr h="272884">
                <a:tc>
                  <a:txBody>
                    <a:bodyPr/>
                    <a:lstStyle/>
                    <a:p>
                      <a:pPr algn="l" fontAlgn="t"/>
                      <a:r>
                        <a:rPr lang="en-GB" sz="1800" b="0" i="0" u="none" strike="noStrike" dirty="0">
                          <a:solidFill>
                            <a:srgbClr val="000000"/>
                          </a:solidFill>
                          <a:effectLst/>
                          <a:latin typeface="Calibri" panose="020F0502020204030204" pitchFamily="34" charset="0"/>
                        </a:rPr>
                        <a:t>Glasgow School of Art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Games and Virtual Reality BSc (Hons)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4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a:solidFill>
                            <a:srgbClr val="000000"/>
                          </a:solidFill>
                          <a:effectLst/>
                          <a:latin typeface="Calibri" panose="020F0502020204030204" pitchFamily="34" charset="0"/>
                        </a:rPr>
                        <a:t>ABBB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Scottish </a:t>
                      </a:r>
                      <a:r>
                        <a:rPr lang="en-US" sz="1800" b="0" i="0" u="none" strike="noStrike" dirty="0" err="1">
                          <a:solidFill>
                            <a:srgbClr val="000000"/>
                          </a:solidFill>
                          <a:effectLst/>
                          <a:latin typeface="Calibri" panose="020F0502020204030204" pitchFamily="34" charset="0"/>
                        </a:rPr>
                        <a:t>Highers</a:t>
                      </a:r>
                      <a:r>
                        <a:rPr lang="en-US" sz="1800" b="0" i="0" u="none" strike="noStrike" dirty="0">
                          <a:solidFill>
                            <a:srgbClr val="000000"/>
                          </a:solidFill>
                          <a:effectLst/>
                          <a:latin typeface="Calibri" panose="020F0502020204030204" pitchFamily="34" charset="0"/>
                        </a:rPr>
                        <a:t>: ABBB and above (one sitting) or AABB and above (two sittings) to include </a:t>
                      </a:r>
                      <a:r>
                        <a:rPr lang="en-US" sz="1800" b="0" i="0" u="none" strike="noStrike" dirty="0" err="1">
                          <a:solidFill>
                            <a:srgbClr val="000000"/>
                          </a:solidFill>
                          <a:effectLst/>
                          <a:latin typeface="Calibri" panose="020F0502020204030204" pitchFamily="34" charset="0"/>
                        </a:rPr>
                        <a:t>Maths</a:t>
                      </a:r>
                      <a:endParaRPr lang="en-US" sz="1800" b="0" i="0" u="none" strike="noStrike" dirty="0">
                        <a:solidFill>
                          <a:srgbClr val="000000"/>
                        </a:solidFill>
                        <a:effectLst/>
                        <a:latin typeface="Calibri" panose="020F0502020204030204" pitchFamily="34" charset="0"/>
                      </a:endParaRP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7755567"/>
                  </a:ext>
                </a:extLst>
              </a:tr>
              <a:tr h="138836">
                <a:tc>
                  <a:txBody>
                    <a:bodyPr/>
                    <a:lstStyle/>
                    <a:p>
                      <a:pPr algn="l" fontAlgn="t"/>
                      <a:r>
                        <a:rPr lang="en-US" sz="1800" b="0" i="0" u="none" strike="noStrike">
                          <a:solidFill>
                            <a:srgbClr val="000000"/>
                          </a:solidFill>
                          <a:effectLst/>
                          <a:latin typeface="Calibri" panose="020F0502020204030204" pitchFamily="34" charset="0"/>
                        </a:rPr>
                        <a:t>SAE (School od Audio Engineering)</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a:solidFill>
                            <a:srgbClr val="000000"/>
                          </a:solidFill>
                          <a:effectLst/>
                          <a:latin typeface="Calibri" panose="020F0502020204030204" pitchFamily="34" charset="0"/>
                        </a:rPr>
                        <a:t>Game Art Animation BA (Hons)/BSc (Hons)</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2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dirty="0">
                          <a:solidFill>
                            <a:srgbClr val="000000"/>
                          </a:solidFill>
                          <a:effectLst/>
                          <a:latin typeface="Calibri" panose="020F0502020204030204" pitchFamily="34" charset="0"/>
                        </a:rPr>
                        <a:t>CCCD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dirty="0">
                          <a:solidFill>
                            <a:srgbClr val="000000"/>
                          </a:solidFill>
                          <a:effectLst/>
                          <a:latin typeface="Calibri" panose="020F0502020204030204" pitchFamily="34" charset="0"/>
                        </a:rPr>
                        <a:t>Must include English</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026437"/>
                  </a:ext>
                </a:extLst>
              </a:tr>
              <a:tr h="138836">
                <a:tc>
                  <a:txBody>
                    <a:bodyPr/>
                    <a:lstStyle/>
                    <a:p>
                      <a:pPr algn="l" fontAlgn="t"/>
                      <a:r>
                        <a:rPr lang="en-US" sz="1800" b="0" i="0" u="none" strike="noStrike">
                          <a:solidFill>
                            <a:srgbClr val="000000"/>
                          </a:solidFill>
                          <a:effectLst/>
                          <a:latin typeface="Calibri" panose="020F0502020204030204" pitchFamily="34" charset="0"/>
                        </a:rPr>
                        <a:t>University of the West of Scotland</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a:solidFill>
                            <a:srgbClr val="000000"/>
                          </a:solidFill>
                          <a:effectLst/>
                          <a:latin typeface="Calibri" panose="020F0502020204030204" pitchFamily="34" charset="0"/>
                        </a:rPr>
                        <a:t>Computer Animation Arts BSc (Hons)</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a:solidFill>
                            <a:srgbClr val="000000"/>
                          </a:solidFill>
                          <a:effectLst/>
                          <a:latin typeface="Calibri" panose="020F0502020204030204" pitchFamily="34" charset="0"/>
                        </a:rPr>
                        <a:t>4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a:solidFill>
                            <a:srgbClr val="000000"/>
                          </a:solidFill>
                          <a:effectLst/>
                          <a:latin typeface="Calibri" panose="020F0502020204030204" pitchFamily="34" charset="0"/>
                        </a:rPr>
                        <a:t>ABBB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Including Art &amp; Design; Photography or Graphic Communication.</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3682260"/>
                  </a:ext>
                </a:extLst>
              </a:tr>
            </a:tbl>
          </a:graphicData>
        </a:graphic>
      </p:graphicFrame>
    </p:spTree>
    <p:extLst>
      <p:ext uri="{BB962C8B-B14F-4D97-AF65-F5344CB8AC3E}">
        <p14:creationId xmlns:p14="http://schemas.microsoft.com/office/powerpoint/2010/main" val="271662552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6386" name="TextBox 3"/>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pic>
        <p:nvPicPr>
          <p:cNvPr id="2" name="Picture 1"/>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sp>
        <p:nvSpPr>
          <p:cNvPr id="7" name="TextBox 6">
            <a:extLst>
              <a:ext uri="{FF2B5EF4-FFF2-40B4-BE49-F238E27FC236}">
                <a16:creationId xmlns:a16="http://schemas.microsoft.com/office/drawing/2014/main" id="{104F4AE4-7239-489A-B2E1-E7083538EB5A}"/>
              </a:ext>
            </a:extLst>
          </p:cNvPr>
          <p:cNvSpPr txBox="1"/>
          <p:nvPr/>
        </p:nvSpPr>
        <p:spPr>
          <a:xfrm>
            <a:off x="960600" y="489867"/>
            <a:ext cx="6287528" cy="658835"/>
          </a:xfrm>
          <a:prstGeom prst="rect">
            <a:avLst/>
          </a:prstGeom>
          <a:noFill/>
        </p:spPr>
        <p:txBody>
          <a:bodyPr wrap="square">
            <a:spAutoFit/>
          </a:bodyPr>
          <a:lstStyle/>
          <a:p>
            <a:pPr>
              <a:lnSpc>
                <a:spcPct val="107000"/>
              </a:lnSpc>
              <a:spcAft>
                <a:spcPts val="800"/>
              </a:spcAft>
            </a:pPr>
            <a:r>
              <a:rPr lang="en-GB" sz="3600" b="1" dirty="0">
                <a:effectLst/>
                <a:latin typeface="Calibri" panose="020F0502020204030204" pitchFamily="34" charset="0"/>
                <a:ea typeface="Calibri" panose="020F0502020204030204" pitchFamily="34" charset="0"/>
                <a:cs typeface="Times New Roman" panose="02020603050405020304" pitchFamily="18" charset="0"/>
              </a:rPr>
              <a:t>Animation, </a:t>
            </a:r>
            <a:r>
              <a:rPr lang="en-GB" sz="3600" b="1" dirty="0">
                <a:latin typeface="Calibri" panose="020F0502020204030204" pitchFamily="34" charset="0"/>
                <a:ea typeface="Calibri" panose="020F0502020204030204" pitchFamily="34" charset="0"/>
                <a:cs typeface="Times New Roman" panose="02020603050405020304" pitchFamily="18" charset="0"/>
              </a:rPr>
              <a:t>s</a:t>
            </a:r>
            <a:r>
              <a:rPr lang="en-GB" sz="3600" b="1" dirty="0">
                <a:effectLst/>
                <a:latin typeface="Calibri" panose="020F0502020204030204" pitchFamily="34" charset="0"/>
                <a:ea typeface="Calibri" panose="020F0502020204030204" pitchFamily="34" charset="0"/>
                <a:cs typeface="Times New Roman" panose="02020603050405020304" pitchFamily="18" charset="0"/>
              </a:rPr>
              <a:t>ort </a:t>
            </a:r>
            <a:r>
              <a:rPr lang="en-GB" sz="3600" b="1" dirty="0">
                <a:latin typeface="Calibri" panose="020F0502020204030204" pitchFamily="34" charset="0"/>
                <a:ea typeface="Calibri" panose="020F0502020204030204" pitchFamily="34" charset="0"/>
                <a:cs typeface="Times New Roman" panose="02020603050405020304" pitchFamily="18" charset="0"/>
              </a:rPr>
              <a:t>o</a:t>
            </a:r>
            <a:r>
              <a:rPr lang="en-GB" sz="3600" b="1" dirty="0">
                <a:effectLst/>
                <a:latin typeface="Calibri" panose="020F0502020204030204" pitchFamily="34" charset="0"/>
                <a:ea typeface="Calibri" panose="020F0502020204030204" pitchFamily="34" charset="0"/>
                <a:cs typeface="Times New Roman" panose="02020603050405020304" pitchFamily="18" charset="0"/>
              </a:rPr>
              <a:t>f…</a:t>
            </a:r>
          </a:p>
        </p:txBody>
      </p:sp>
      <p:graphicFrame>
        <p:nvGraphicFramePr>
          <p:cNvPr id="5" name="Table 4">
            <a:extLst>
              <a:ext uri="{FF2B5EF4-FFF2-40B4-BE49-F238E27FC236}">
                <a16:creationId xmlns:a16="http://schemas.microsoft.com/office/drawing/2014/main" id="{A7C7C9C9-064E-4CBD-BDCF-838CD5CE3E3F}"/>
              </a:ext>
            </a:extLst>
          </p:cNvPr>
          <p:cNvGraphicFramePr>
            <a:graphicFrameLocks noGrp="1"/>
          </p:cNvGraphicFramePr>
          <p:nvPr/>
        </p:nvGraphicFramePr>
        <p:xfrm>
          <a:off x="407368" y="1340768"/>
          <a:ext cx="11305256" cy="1929814"/>
        </p:xfrm>
        <a:graphic>
          <a:graphicData uri="http://schemas.openxmlformats.org/drawingml/2006/table">
            <a:tbl>
              <a:tblPr/>
              <a:tblGrid>
                <a:gridCol w="2246040">
                  <a:extLst>
                    <a:ext uri="{9D8B030D-6E8A-4147-A177-3AD203B41FA5}">
                      <a16:colId xmlns:a16="http://schemas.microsoft.com/office/drawing/2014/main" val="1306094787"/>
                    </a:ext>
                  </a:extLst>
                </a:gridCol>
                <a:gridCol w="2675607">
                  <a:extLst>
                    <a:ext uri="{9D8B030D-6E8A-4147-A177-3AD203B41FA5}">
                      <a16:colId xmlns:a16="http://schemas.microsoft.com/office/drawing/2014/main" val="63595799"/>
                    </a:ext>
                  </a:extLst>
                </a:gridCol>
                <a:gridCol w="1644873">
                  <a:extLst>
                    <a:ext uri="{9D8B030D-6E8A-4147-A177-3AD203B41FA5}">
                      <a16:colId xmlns:a16="http://schemas.microsoft.com/office/drawing/2014/main" val="3554002919"/>
                    </a:ext>
                  </a:extLst>
                </a:gridCol>
                <a:gridCol w="1577729">
                  <a:extLst>
                    <a:ext uri="{9D8B030D-6E8A-4147-A177-3AD203B41FA5}">
                      <a16:colId xmlns:a16="http://schemas.microsoft.com/office/drawing/2014/main" val="3281435427"/>
                    </a:ext>
                  </a:extLst>
                </a:gridCol>
                <a:gridCol w="3161007">
                  <a:extLst>
                    <a:ext uri="{9D8B030D-6E8A-4147-A177-3AD203B41FA5}">
                      <a16:colId xmlns:a16="http://schemas.microsoft.com/office/drawing/2014/main" val="2670340997"/>
                    </a:ext>
                  </a:extLst>
                </a:gridCol>
              </a:tblGrid>
              <a:tr h="272884">
                <a:tc>
                  <a:txBody>
                    <a:bodyPr/>
                    <a:lstStyle/>
                    <a:p>
                      <a:pPr algn="l" fontAlgn="b"/>
                      <a:r>
                        <a:rPr lang="en-GB" sz="1800" b="1" i="0" u="none" strike="noStrike" dirty="0">
                          <a:solidFill>
                            <a:srgbClr val="000000"/>
                          </a:solidFill>
                          <a:effectLst/>
                          <a:latin typeface="Calibri" panose="020F0502020204030204" pitchFamily="34" charset="0"/>
                        </a:rPr>
                        <a:t>Institutions</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Programme Title</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Duration </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800" b="1" i="0" u="none" strike="noStrike">
                          <a:solidFill>
                            <a:srgbClr val="000000"/>
                          </a:solidFill>
                          <a:effectLst/>
                          <a:latin typeface="Calibri" panose="020F0502020204030204" pitchFamily="34" charset="0"/>
                        </a:rPr>
                        <a:t>Entry</a:t>
                      </a:r>
                      <a:br>
                        <a:rPr lang="en-GB" sz="1800" b="1" i="0" u="none" strike="noStrike">
                          <a:solidFill>
                            <a:srgbClr val="000000"/>
                          </a:solidFill>
                          <a:effectLst/>
                          <a:latin typeface="Calibri" panose="020F0502020204030204" pitchFamily="34" charset="0"/>
                        </a:rPr>
                      </a:br>
                      <a:r>
                        <a:rPr lang="en-GB" sz="1800" b="1" i="0" u="none" strike="noStrike">
                          <a:solidFill>
                            <a:srgbClr val="000000"/>
                          </a:solidFill>
                          <a:effectLst/>
                          <a:latin typeface="Calibri" panose="020F0502020204030204" pitchFamily="34" charset="0"/>
                        </a:rPr>
                        <a:t>Requirements</a:t>
                      </a:r>
                    </a:p>
                  </a:txBody>
                  <a:tcPr marL="47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800" b="1" i="0" u="none" strike="noStrike">
                          <a:solidFill>
                            <a:srgbClr val="000000"/>
                          </a:solidFill>
                          <a:effectLst/>
                          <a:latin typeface="Calibri" panose="020F0502020204030204" pitchFamily="34" charset="0"/>
                        </a:rPr>
                        <a:t>Notes</a:t>
                      </a:r>
                    </a:p>
                  </a:txBody>
                  <a:tcPr marL="43087" marR="4787" marT="478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2346636"/>
                  </a:ext>
                </a:extLst>
              </a:tr>
              <a:tr h="272884">
                <a:tc>
                  <a:txBody>
                    <a:bodyPr/>
                    <a:lstStyle/>
                    <a:p>
                      <a:pPr algn="l" fontAlgn="t"/>
                      <a:r>
                        <a:rPr lang="en-GB" sz="1800" b="0" i="0" u="none" strike="noStrike">
                          <a:solidFill>
                            <a:srgbClr val="000000"/>
                          </a:solidFill>
                          <a:effectLst/>
                          <a:latin typeface="Calibri" panose="020F0502020204030204" pitchFamily="34" charset="0"/>
                        </a:rPr>
                        <a:t>Glasgow School of Art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a:solidFill>
                            <a:srgbClr val="000000"/>
                          </a:solidFill>
                          <a:effectLst/>
                          <a:latin typeface="Calibri" panose="020F0502020204030204" pitchFamily="34" charset="0"/>
                        </a:rPr>
                        <a:t>Communication Design BA (Hons) </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1800" b="0" i="0" u="none" strike="noStrike">
                          <a:solidFill>
                            <a:srgbClr val="000000"/>
                          </a:solidFill>
                          <a:effectLst/>
                          <a:latin typeface="Calibri" panose="020F0502020204030204" pitchFamily="34" charset="0"/>
                        </a:rPr>
                        <a:t>4 years full time</a:t>
                      </a: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800" b="0" i="0" u="none" strike="noStrike">
                          <a:solidFill>
                            <a:srgbClr val="000000"/>
                          </a:solidFill>
                          <a:effectLst/>
                          <a:latin typeface="Calibri" panose="020F0502020204030204" pitchFamily="34" charset="0"/>
                        </a:rPr>
                        <a:t>ABBB Higher</a:t>
                      </a:r>
                    </a:p>
                  </a:txBody>
                  <a:tcPr marL="47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800" b="0" i="0" u="none" strike="noStrike" dirty="0">
                          <a:solidFill>
                            <a:srgbClr val="000000"/>
                          </a:solidFill>
                          <a:effectLst/>
                          <a:latin typeface="Calibri" panose="020F0502020204030204" pitchFamily="34" charset="0"/>
                        </a:rPr>
                        <a:t>Scottish </a:t>
                      </a:r>
                      <a:r>
                        <a:rPr lang="en-US" sz="1800" b="0" i="0" u="none" strike="noStrike" dirty="0" err="1">
                          <a:solidFill>
                            <a:srgbClr val="000000"/>
                          </a:solidFill>
                          <a:effectLst/>
                          <a:latin typeface="Calibri" panose="020F0502020204030204" pitchFamily="34" charset="0"/>
                        </a:rPr>
                        <a:t>Highers</a:t>
                      </a:r>
                      <a:r>
                        <a:rPr lang="en-US" sz="1800" b="0" i="0" u="none" strike="noStrike" dirty="0">
                          <a:solidFill>
                            <a:srgbClr val="000000"/>
                          </a:solidFill>
                          <a:effectLst/>
                          <a:latin typeface="Calibri" panose="020F0502020204030204" pitchFamily="34" charset="0"/>
                        </a:rPr>
                        <a:t>: ABBB and above (one sitting) or AABB and above (two sittings) to include </a:t>
                      </a:r>
                      <a:r>
                        <a:rPr lang="en-US" sz="1800" b="0" i="0" u="none" strike="noStrike" dirty="0" err="1">
                          <a:solidFill>
                            <a:srgbClr val="000000"/>
                          </a:solidFill>
                          <a:effectLst/>
                          <a:latin typeface="Calibri" panose="020F0502020204030204" pitchFamily="34" charset="0"/>
                        </a:rPr>
                        <a:t>Maths</a:t>
                      </a:r>
                      <a:endParaRPr lang="en-US" sz="1800" b="0" i="0" u="none" strike="noStrike" dirty="0">
                        <a:solidFill>
                          <a:srgbClr val="000000"/>
                        </a:solidFill>
                        <a:effectLst/>
                        <a:latin typeface="Calibri" panose="020F0502020204030204" pitchFamily="34" charset="0"/>
                      </a:endParaRPr>
                    </a:p>
                    <a:p>
                      <a:pPr algn="l" fontAlgn="t"/>
                      <a:endParaRPr lang="en-US" sz="1800" b="0" i="0" u="none" strike="noStrike" dirty="0">
                        <a:solidFill>
                          <a:srgbClr val="000000"/>
                        </a:solidFill>
                        <a:effectLst/>
                        <a:latin typeface="Calibri" panose="020F0502020204030204" pitchFamily="34" charset="0"/>
                      </a:endParaRPr>
                    </a:p>
                  </a:txBody>
                  <a:tcPr marL="43087" marR="4787" marT="478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7313661"/>
                  </a:ext>
                </a:extLst>
              </a:tr>
            </a:tbl>
          </a:graphicData>
        </a:graphic>
      </p:graphicFrame>
    </p:spTree>
    <p:extLst>
      <p:ext uri="{BB962C8B-B14F-4D97-AF65-F5344CB8AC3E}">
        <p14:creationId xmlns:p14="http://schemas.microsoft.com/office/powerpoint/2010/main" val="349782105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Today’s </a:t>
            </a:r>
            <a:r>
              <a:rPr lang="en-GB" sz="4800" dirty="0">
                <a:solidFill>
                  <a:srgbClr val="0099CC"/>
                </a:solidFill>
                <a:latin typeface="Avenir Next LT Pro" panose="020B0504020202020204" pitchFamily="34" charset="0"/>
              </a:rPr>
              <a:t>Schedule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ctr">
            <a:normAutofit/>
          </a:bodyPr>
          <a:lstStyle/>
          <a:p>
            <a:pPr marL="0" indent="0">
              <a:buNone/>
            </a:pPr>
            <a:r>
              <a:rPr lang="en-GB" b="1" dirty="0">
                <a:solidFill>
                  <a:srgbClr val="0099CC"/>
                </a:solidFill>
                <a:effectLst/>
                <a:latin typeface="+mj-lt"/>
                <a:ea typeface="Calibri" panose="020F0502020204030204" pitchFamily="34" charset="0"/>
              </a:rPr>
              <a:t>4.30pm</a:t>
            </a:r>
            <a:r>
              <a:rPr lang="en-GB" dirty="0">
                <a:effectLst/>
                <a:latin typeface="+mj-lt"/>
                <a:ea typeface="Calibri" panose="020F0502020204030204" pitchFamily="34" charset="0"/>
              </a:rPr>
              <a:t>	Scott Donaldson: Welcome and Introduction</a:t>
            </a:r>
          </a:p>
          <a:p>
            <a:pPr marL="0" indent="0">
              <a:buNone/>
            </a:pPr>
            <a:r>
              <a:rPr lang="en-GB" b="1" dirty="0">
                <a:solidFill>
                  <a:srgbClr val="0099CC"/>
                </a:solidFill>
                <a:effectLst/>
                <a:latin typeface="+mj-lt"/>
                <a:ea typeface="Calibri" panose="020F0502020204030204" pitchFamily="34" charset="0"/>
              </a:rPr>
              <a:t>4.35pm</a:t>
            </a:r>
            <a:r>
              <a:rPr lang="en-GB" dirty="0">
                <a:effectLst/>
                <a:latin typeface="+mj-lt"/>
                <a:ea typeface="Calibri" panose="020F0502020204030204" pitchFamily="34" charset="0"/>
              </a:rPr>
              <a:t>	Kirsten MacLeod: Edinburgh Napier University</a:t>
            </a:r>
          </a:p>
          <a:p>
            <a:pPr marL="0" indent="0">
              <a:buNone/>
            </a:pPr>
            <a:r>
              <a:rPr lang="en-GB" b="1" dirty="0">
                <a:solidFill>
                  <a:srgbClr val="0099CC"/>
                </a:solidFill>
                <a:effectLst/>
                <a:latin typeface="+mj-lt"/>
                <a:ea typeface="Calibri" panose="020F0502020204030204" pitchFamily="34" charset="0"/>
              </a:rPr>
              <a:t>4.45pm	</a:t>
            </a:r>
            <a:r>
              <a:rPr lang="en-GB" dirty="0">
                <a:effectLst/>
                <a:latin typeface="+mj-lt"/>
                <a:ea typeface="Calibri" panose="020F0502020204030204" pitchFamily="34" charset="0"/>
              </a:rPr>
              <a:t>Dario </a:t>
            </a:r>
            <a:r>
              <a:rPr lang="en-GB" dirty="0" err="1">
                <a:effectLst/>
                <a:latin typeface="+mj-lt"/>
                <a:ea typeface="Calibri" panose="020F0502020204030204" pitchFamily="34" charset="0"/>
              </a:rPr>
              <a:t>Sinforiani</a:t>
            </a:r>
            <a:r>
              <a:rPr lang="en-GB" dirty="0">
                <a:effectLst/>
                <a:latin typeface="+mj-lt"/>
                <a:ea typeface="Calibri" panose="020F0502020204030204" pitchFamily="34" charset="0"/>
              </a:rPr>
              <a:t>: University of Stirling</a:t>
            </a:r>
          </a:p>
          <a:p>
            <a:pPr marL="0" indent="0">
              <a:buNone/>
            </a:pPr>
            <a:r>
              <a:rPr lang="en-GB" b="1" dirty="0">
                <a:solidFill>
                  <a:srgbClr val="0099CC"/>
                </a:solidFill>
                <a:latin typeface="+mj-lt"/>
                <a:ea typeface="Calibri" panose="020F0502020204030204" pitchFamily="34" charset="0"/>
              </a:rPr>
              <a:t>4.55pm	</a:t>
            </a:r>
            <a:r>
              <a:rPr lang="en-GB" dirty="0">
                <a:latin typeface="+mj-lt"/>
                <a:ea typeface="Calibri" panose="020F0502020204030204" pitchFamily="34" charset="0"/>
              </a:rPr>
              <a:t>Jared Taylor: Edinburgh College of Art</a:t>
            </a:r>
          </a:p>
          <a:p>
            <a:pPr marL="0" indent="0">
              <a:buNone/>
            </a:pPr>
            <a:r>
              <a:rPr lang="en-GB" b="1" dirty="0">
                <a:solidFill>
                  <a:srgbClr val="0099CC"/>
                </a:solidFill>
                <a:latin typeface="+mj-lt"/>
                <a:ea typeface="Calibri" panose="020F0502020204030204" pitchFamily="34" charset="0"/>
              </a:rPr>
              <a:t>5.05pm	</a:t>
            </a:r>
            <a:r>
              <a:rPr lang="en-GB" dirty="0">
                <a:latin typeface="+mj-lt"/>
                <a:ea typeface="Calibri" panose="020F0502020204030204" pitchFamily="34" charset="0"/>
              </a:rPr>
              <a:t>Sam Firth: University of the West of Scotland</a:t>
            </a:r>
            <a:endParaRPr lang="en-GB">
              <a:effectLst/>
              <a:latin typeface="+mj-lt"/>
              <a:ea typeface="Calibri" panose="020F0502020204030204" pitchFamily="34" charset="0"/>
              <a:cs typeface="Calibri Light"/>
            </a:endParaRPr>
          </a:p>
          <a:p>
            <a:pPr marL="0" indent="0">
              <a:buNone/>
            </a:pPr>
            <a:r>
              <a:rPr lang="en-GB" b="1" dirty="0">
                <a:solidFill>
                  <a:srgbClr val="0099CC"/>
                </a:solidFill>
                <a:latin typeface="+mj-lt"/>
                <a:ea typeface="Calibri" panose="020F0502020204030204" pitchFamily="34" charset="0"/>
                <a:cs typeface="Calibri Light"/>
              </a:rPr>
              <a:t>5.15pm</a:t>
            </a:r>
            <a:r>
              <a:rPr lang="en-GB" dirty="0">
                <a:effectLst/>
                <a:latin typeface="+mj-lt"/>
                <a:ea typeface="Calibri" panose="020F0502020204030204" pitchFamily="34" charset="0"/>
              </a:rPr>
              <a:t>	Questions and Feedback</a:t>
            </a:r>
            <a:endParaRPr lang="en-GB" dirty="0"/>
          </a:p>
          <a:p>
            <a:pPr marL="0" indent="0">
              <a:buNone/>
            </a:pPr>
            <a:r>
              <a:rPr lang="en-GB" b="1" dirty="0">
                <a:solidFill>
                  <a:srgbClr val="0099CC"/>
                </a:solidFill>
                <a:effectLst/>
                <a:latin typeface="+mj-lt"/>
                <a:ea typeface="Calibri" panose="020F0502020204030204" pitchFamily="34" charset="0"/>
              </a:rPr>
              <a:t>5.30pm</a:t>
            </a:r>
            <a:r>
              <a:rPr lang="en-GB" dirty="0">
                <a:effectLst/>
                <a:latin typeface="+mj-lt"/>
                <a:ea typeface="Calibri" panose="020F0502020204030204" pitchFamily="34" charset="0"/>
              </a:rPr>
              <a:t>	End</a:t>
            </a: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477422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6386" name="TextBox 3"/>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pic>
        <p:nvPicPr>
          <p:cNvPr id="2" name="Picture 1"/>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sp>
        <p:nvSpPr>
          <p:cNvPr id="7" name="TextBox 6">
            <a:extLst>
              <a:ext uri="{FF2B5EF4-FFF2-40B4-BE49-F238E27FC236}">
                <a16:creationId xmlns:a16="http://schemas.microsoft.com/office/drawing/2014/main" id="{104F4AE4-7239-489A-B2E1-E7083538EB5A}"/>
              </a:ext>
            </a:extLst>
          </p:cNvPr>
          <p:cNvSpPr txBox="1"/>
          <p:nvPr/>
        </p:nvSpPr>
        <p:spPr>
          <a:xfrm>
            <a:off x="960600" y="489867"/>
            <a:ext cx="6287528" cy="658835"/>
          </a:xfrm>
          <a:prstGeom prst="rect">
            <a:avLst/>
          </a:prstGeom>
          <a:noFill/>
        </p:spPr>
        <p:txBody>
          <a:bodyPr wrap="square">
            <a:spAutoFit/>
          </a:bodyPr>
          <a:lstStyle/>
          <a:p>
            <a:pPr>
              <a:lnSpc>
                <a:spcPct val="107000"/>
              </a:lnSpc>
              <a:spcAft>
                <a:spcPts val="800"/>
              </a:spcAft>
            </a:pPr>
            <a:r>
              <a:rPr lang="en-GB" sz="3600" b="1" dirty="0">
                <a:effectLst/>
                <a:latin typeface="Calibri" panose="020F0502020204030204" pitchFamily="34" charset="0"/>
                <a:ea typeface="Calibri" panose="020F0502020204030204" pitchFamily="34" charset="0"/>
                <a:cs typeface="Times New Roman" panose="02020603050405020304" pitchFamily="18" charset="0"/>
              </a:rPr>
              <a:t>The </a:t>
            </a:r>
            <a:r>
              <a:rPr lang="en-GB" sz="36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DREADED</a:t>
            </a:r>
            <a:r>
              <a:rPr lang="en-GB" sz="3600" b="1" dirty="0">
                <a:effectLst/>
                <a:latin typeface="Calibri" panose="020F0502020204030204" pitchFamily="34" charset="0"/>
                <a:ea typeface="Calibri" panose="020F0502020204030204" pitchFamily="34" charset="0"/>
                <a:cs typeface="Times New Roman" panose="02020603050405020304" pitchFamily="18" charset="0"/>
              </a:rPr>
              <a:t> Portfolio</a:t>
            </a:r>
          </a:p>
        </p:txBody>
      </p:sp>
      <p:sp>
        <p:nvSpPr>
          <p:cNvPr id="12" name="TextBox 11">
            <a:extLst>
              <a:ext uri="{FF2B5EF4-FFF2-40B4-BE49-F238E27FC236}">
                <a16:creationId xmlns:a16="http://schemas.microsoft.com/office/drawing/2014/main" id="{DAD0685D-00E3-4D96-BF1A-E2BCDAC77427}"/>
              </a:ext>
            </a:extLst>
          </p:cNvPr>
          <p:cNvSpPr txBox="1"/>
          <p:nvPr/>
        </p:nvSpPr>
        <p:spPr>
          <a:xfrm>
            <a:off x="551384" y="1217025"/>
            <a:ext cx="11233248" cy="4323684"/>
          </a:xfrm>
          <a:prstGeom prst="rect">
            <a:avLst/>
          </a:prstGeom>
          <a:noFill/>
        </p:spPr>
        <p:txBody>
          <a:bodyPr wrap="square">
            <a:spAutoFit/>
          </a:bodyPr>
          <a:lstStyle/>
          <a:p>
            <a:pPr>
              <a:lnSpc>
                <a:spcPct val="107000"/>
              </a:lnSpc>
              <a:spcAft>
                <a:spcPts val="800"/>
              </a:spcAft>
            </a:pPr>
            <a:r>
              <a:rPr lang="en-GB" sz="2800" b="1" dirty="0">
                <a:effectLst/>
                <a:latin typeface="Calibri" panose="020F0502020204030204" pitchFamily="34" charset="0"/>
                <a:ea typeface="Calibri" panose="020F0502020204030204" pitchFamily="34" charset="0"/>
                <a:cs typeface="Calibri" panose="020F0502020204030204" pitchFamily="34" charset="0"/>
              </a:rPr>
              <a:t>Essential Portfolio Assets</a:t>
            </a:r>
            <a:endParaRPr lang="en-GB" sz="2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Demonstration of life drawing ability</a:t>
            </a: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Confident use of a variety of drawing media and techniques</a:t>
            </a: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Confident use of colour</a:t>
            </a: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Evidence of sequencing or pattern in folio (Drawings/prints of objects</a:t>
            </a:r>
          </a:p>
          <a:p>
            <a:pPr marL="457200">
              <a:lnSpc>
                <a:spcPct val="107000"/>
              </a:lnSpc>
            </a:pPr>
            <a:r>
              <a:rPr lang="en-GB" sz="2800" dirty="0">
                <a:effectLst/>
                <a:latin typeface="Calibri" panose="020F0502020204030204" pitchFamily="34" charset="0"/>
                <a:ea typeface="Calibri" panose="020F0502020204030204" pitchFamily="34" charset="0"/>
                <a:cs typeface="Calibri" panose="020F0502020204030204" pitchFamily="34" charset="0"/>
              </a:rPr>
              <a:t>changing state, or drawings/prints of repeating pattern. for example.)</a:t>
            </a: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Evidence of narrative or storytelling (Written evidence or storyboarding</a:t>
            </a:r>
          </a:p>
          <a:p>
            <a:pPr marL="457200">
              <a:lnSpc>
                <a:spcPct val="107000"/>
              </a:lnSpc>
            </a:pPr>
            <a:r>
              <a:rPr lang="en-GB" sz="2800" dirty="0">
                <a:effectLst/>
                <a:latin typeface="Calibri" panose="020F0502020204030204" pitchFamily="34" charset="0"/>
                <a:ea typeface="Calibri" panose="020F0502020204030204" pitchFamily="34" charset="0"/>
                <a:cs typeface="Calibri" panose="020F0502020204030204" pitchFamily="34" charset="0"/>
              </a:rPr>
              <a:t>or comic strips for example.)</a:t>
            </a:r>
          </a:p>
          <a:p>
            <a:pPr marL="342900" lvl="0" indent="-342900">
              <a:lnSpc>
                <a:spcPct val="107000"/>
              </a:lnSpc>
              <a:spcAft>
                <a:spcPts val="800"/>
              </a:spcAft>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Confident use of IT</a:t>
            </a:r>
          </a:p>
        </p:txBody>
      </p:sp>
    </p:spTree>
    <p:extLst>
      <p:ext uri="{BB962C8B-B14F-4D97-AF65-F5344CB8AC3E}">
        <p14:creationId xmlns:p14="http://schemas.microsoft.com/office/powerpoint/2010/main" val="84624817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6386" name="TextBox 3"/>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pic>
        <p:nvPicPr>
          <p:cNvPr id="2" name="Picture 1"/>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sp>
        <p:nvSpPr>
          <p:cNvPr id="7" name="TextBox 6">
            <a:extLst>
              <a:ext uri="{FF2B5EF4-FFF2-40B4-BE49-F238E27FC236}">
                <a16:creationId xmlns:a16="http://schemas.microsoft.com/office/drawing/2014/main" id="{104F4AE4-7239-489A-B2E1-E7083538EB5A}"/>
              </a:ext>
            </a:extLst>
          </p:cNvPr>
          <p:cNvSpPr txBox="1"/>
          <p:nvPr/>
        </p:nvSpPr>
        <p:spPr>
          <a:xfrm>
            <a:off x="960600" y="489867"/>
            <a:ext cx="6287528" cy="658835"/>
          </a:xfrm>
          <a:prstGeom prst="rect">
            <a:avLst/>
          </a:prstGeom>
          <a:noFill/>
        </p:spPr>
        <p:txBody>
          <a:bodyPr wrap="square">
            <a:spAutoFit/>
          </a:bodyPr>
          <a:lstStyle/>
          <a:p>
            <a:pPr>
              <a:lnSpc>
                <a:spcPct val="107000"/>
              </a:lnSpc>
              <a:spcAft>
                <a:spcPts val="800"/>
              </a:spcAft>
            </a:pPr>
            <a:r>
              <a:rPr lang="en-GB" sz="3600" b="1" dirty="0">
                <a:effectLst/>
                <a:latin typeface="Calibri" panose="020F0502020204030204" pitchFamily="34" charset="0"/>
                <a:ea typeface="Calibri" panose="020F0502020204030204" pitchFamily="34" charset="0"/>
                <a:cs typeface="Times New Roman" panose="02020603050405020304" pitchFamily="18" charset="0"/>
              </a:rPr>
              <a:t>The </a:t>
            </a:r>
            <a:r>
              <a:rPr lang="en-GB" sz="36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DREADED</a:t>
            </a:r>
            <a:r>
              <a:rPr lang="en-GB" sz="3600" b="1" dirty="0">
                <a:effectLst/>
                <a:latin typeface="Calibri" panose="020F0502020204030204" pitchFamily="34" charset="0"/>
                <a:ea typeface="Calibri" panose="020F0502020204030204" pitchFamily="34" charset="0"/>
                <a:cs typeface="Times New Roman" panose="02020603050405020304" pitchFamily="18" charset="0"/>
              </a:rPr>
              <a:t> Portfolio</a:t>
            </a:r>
          </a:p>
        </p:txBody>
      </p:sp>
      <p:sp>
        <p:nvSpPr>
          <p:cNvPr id="8" name="TextBox 7">
            <a:extLst>
              <a:ext uri="{FF2B5EF4-FFF2-40B4-BE49-F238E27FC236}">
                <a16:creationId xmlns:a16="http://schemas.microsoft.com/office/drawing/2014/main" id="{64E3F93E-DA0D-4102-A581-E246A731E1D2}"/>
              </a:ext>
            </a:extLst>
          </p:cNvPr>
          <p:cNvSpPr txBox="1"/>
          <p:nvPr/>
        </p:nvSpPr>
        <p:spPr>
          <a:xfrm>
            <a:off x="551384" y="1240389"/>
            <a:ext cx="11017224" cy="3862660"/>
          </a:xfrm>
          <a:prstGeom prst="rect">
            <a:avLst/>
          </a:prstGeom>
          <a:noFill/>
        </p:spPr>
        <p:txBody>
          <a:bodyPr wrap="square">
            <a:spAutoFit/>
          </a:bodyPr>
          <a:lstStyle/>
          <a:p>
            <a:pPr>
              <a:lnSpc>
                <a:spcPct val="107000"/>
              </a:lnSpc>
              <a:spcAft>
                <a:spcPts val="800"/>
              </a:spcAft>
            </a:pPr>
            <a:r>
              <a:rPr lang="en-GB" sz="2800" b="1" dirty="0">
                <a:effectLst/>
                <a:latin typeface="Calibri" panose="020F0502020204030204" pitchFamily="34" charset="0"/>
                <a:ea typeface="Calibri" panose="020F0502020204030204" pitchFamily="34" charset="0"/>
                <a:cs typeface="Calibri" panose="020F0502020204030204" pitchFamily="34" charset="0"/>
              </a:rPr>
              <a:t>Desirable Portfolio Assets</a:t>
            </a:r>
            <a:endParaRPr lang="en-GB" sz="2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Familiarity with a 3D modelling &amp; animation package (Such as Maya or 3D Studio Max for example.)</a:t>
            </a: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Familiarity with 2D painting or photo manipulation packages</a:t>
            </a:r>
          </a:p>
          <a:p>
            <a:pPr marL="457200">
              <a:lnSpc>
                <a:spcPct val="107000"/>
              </a:lnSpc>
            </a:pPr>
            <a:r>
              <a:rPr lang="en-GB" sz="2800" dirty="0">
                <a:effectLst/>
                <a:latin typeface="Calibri" panose="020F0502020204030204" pitchFamily="34" charset="0"/>
                <a:ea typeface="Calibri" panose="020F0502020204030204" pitchFamily="34" charset="0"/>
                <a:cs typeface="Calibri" panose="020F0502020204030204" pitchFamily="34" charset="0"/>
              </a:rPr>
              <a:t>(Photoshop or Painter for example.)</a:t>
            </a: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Familiarity with compositing software (Premiere or After Effects for</a:t>
            </a:r>
          </a:p>
          <a:p>
            <a:pPr marL="457200">
              <a:lnSpc>
                <a:spcPct val="107000"/>
              </a:lnSpc>
            </a:pPr>
            <a:r>
              <a:rPr lang="en-GB" sz="2800" dirty="0">
                <a:effectLst/>
                <a:latin typeface="Calibri" panose="020F0502020204030204" pitchFamily="34" charset="0"/>
                <a:ea typeface="Calibri" panose="020F0502020204030204" pitchFamily="34" charset="0"/>
                <a:cs typeface="Calibri" panose="020F0502020204030204" pitchFamily="34" charset="0"/>
              </a:rPr>
              <a:t>example.)</a:t>
            </a:r>
          </a:p>
          <a:p>
            <a:pPr marL="342900" lvl="0" indent="-342900">
              <a:lnSpc>
                <a:spcPct val="107000"/>
              </a:lnSpc>
              <a:spcAft>
                <a:spcPts val="800"/>
              </a:spcAft>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Any form of animation</a:t>
            </a:r>
          </a:p>
        </p:txBody>
      </p:sp>
    </p:spTree>
    <p:extLst>
      <p:ext uri="{BB962C8B-B14F-4D97-AF65-F5344CB8AC3E}">
        <p14:creationId xmlns:p14="http://schemas.microsoft.com/office/powerpoint/2010/main" val="137535255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6386" name="TextBox 3"/>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pic>
        <p:nvPicPr>
          <p:cNvPr id="2" name="Picture 1"/>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sp>
        <p:nvSpPr>
          <p:cNvPr id="7" name="TextBox 6">
            <a:extLst>
              <a:ext uri="{FF2B5EF4-FFF2-40B4-BE49-F238E27FC236}">
                <a16:creationId xmlns:a16="http://schemas.microsoft.com/office/drawing/2014/main" id="{104F4AE4-7239-489A-B2E1-E7083538EB5A}"/>
              </a:ext>
            </a:extLst>
          </p:cNvPr>
          <p:cNvSpPr txBox="1"/>
          <p:nvPr/>
        </p:nvSpPr>
        <p:spPr>
          <a:xfrm>
            <a:off x="960600" y="489867"/>
            <a:ext cx="6287528" cy="658835"/>
          </a:xfrm>
          <a:prstGeom prst="rect">
            <a:avLst/>
          </a:prstGeom>
          <a:noFill/>
        </p:spPr>
        <p:txBody>
          <a:bodyPr wrap="square">
            <a:spAutoFit/>
          </a:bodyPr>
          <a:lstStyle/>
          <a:p>
            <a:pPr>
              <a:lnSpc>
                <a:spcPct val="107000"/>
              </a:lnSpc>
              <a:spcAft>
                <a:spcPts val="800"/>
              </a:spcAft>
            </a:pPr>
            <a:r>
              <a:rPr lang="en-GB" sz="3600" b="1" dirty="0">
                <a:effectLst/>
                <a:latin typeface="Calibri" panose="020F0502020204030204" pitchFamily="34" charset="0"/>
                <a:ea typeface="Calibri" panose="020F0502020204030204" pitchFamily="34" charset="0"/>
                <a:cs typeface="Times New Roman" panose="02020603050405020304" pitchFamily="18" charset="0"/>
              </a:rPr>
              <a:t>The </a:t>
            </a:r>
            <a:r>
              <a:rPr lang="en-GB" sz="36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DREADED</a:t>
            </a:r>
            <a:r>
              <a:rPr lang="en-GB" sz="3600" b="1" dirty="0">
                <a:effectLst/>
                <a:latin typeface="Calibri" panose="020F0502020204030204" pitchFamily="34" charset="0"/>
                <a:ea typeface="Calibri" panose="020F0502020204030204" pitchFamily="34" charset="0"/>
                <a:cs typeface="Times New Roman" panose="02020603050405020304" pitchFamily="18" charset="0"/>
              </a:rPr>
              <a:t> Portfolio</a:t>
            </a:r>
          </a:p>
        </p:txBody>
      </p:sp>
      <p:sp>
        <p:nvSpPr>
          <p:cNvPr id="8" name="TextBox 7">
            <a:extLst>
              <a:ext uri="{FF2B5EF4-FFF2-40B4-BE49-F238E27FC236}">
                <a16:creationId xmlns:a16="http://schemas.microsoft.com/office/drawing/2014/main" id="{64E3F93E-DA0D-4102-A581-E246A731E1D2}"/>
              </a:ext>
            </a:extLst>
          </p:cNvPr>
          <p:cNvSpPr txBox="1"/>
          <p:nvPr/>
        </p:nvSpPr>
        <p:spPr>
          <a:xfrm>
            <a:off x="551384" y="1240389"/>
            <a:ext cx="11305256" cy="3862660"/>
          </a:xfrm>
          <a:prstGeom prst="rect">
            <a:avLst/>
          </a:prstGeom>
          <a:noFill/>
        </p:spPr>
        <p:txBody>
          <a:bodyPr wrap="square">
            <a:spAutoFit/>
          </a:bodyPr>
          <a:lstStyle/>
          <a:p>
            <a:pPr>
              <a:lnSpc>
                <a:spcPct val="107000"/>
              </a:lnSpc>
              <a:spcAft>
                <a:spcPts val="800"/>
              </a:spcAft>
            </a:pPr>
            <a:r>
              <a:rPr lang="en-GB" sz="2800" b="1" dirty="0">
                <a:effectLst/>
                <a:latin typeface="Calibri" panose="020F0502020204030204" pitchFamily="34" charset="0"/>
                <a:ea typeface="Calibri" panose="020F0502020204030204" pitchFamily="34" charset="0"/>
                <a:cs typeface="Calibri" panose="020F0502020204030204" pitchFamily="34" charset="0"/>
              </a:rPr>
              <a:t>Things To Consider When Discussing Animation With Potential Tutors</a:t>
            </a:r>
            <a:r>
              <a:rPr lang="en-GB" sz="2800" dirty="0">
                <a:effectLst/>
                <a:latin typeface="Calibri" panose="020F0502020204030204" pitchFamily="34" charset="0"/>
                <a:ea typeface="Calibri" panose="020F0502020204030204" pitchFamily="34" charset="0"/>
                <a:cs typeface="Calibri" panose="020F0502020204030204" pitchFamily="34" charset="0"/>
              </a:rPr>
              <a:t> </a:t>
            </a: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Candidates should be able to express an awareness of the medium in</a:t>
            </a:r>
            <a:r>
              <a:rPr lang="en-GB" sz="2800" dirty="0">
                <a:latin typeface="Calibri" panose="020F0502020204030204" pitchFamily="34" charset="0"/>
                <a:ea typeface="Calibri" panose="020F0502020204030204" pitchFamily="34" charset="0"/>
                <a:cs typeface="Calibri" panose="020F0502020204030204" pitchFamily="34" charset="0"/>
              </a:rPr>
              <a:t> </a:t>
            </a:r>
            <a:r>
              <a:rPr lang="en-GB" sz="2800" dirty="0">
                <a:effectLst/>
                <a:latin typeface="Calibri" panose="020F0502020204030204" pitchFamily="34" charset="0"/>
                <a:ea typeface="Calibri" panose="020F0502020204030204" pitchFamily="34" charset="0"/>
                <a:cs typeface="Calibri" panose="020F0502020204030204" pitchFamily="34" charset="0"/>
              </a:rPr>
              <a:t>its different forms</a:t>
            </a: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Candidates should be able to confidently express their reasons for</a:t>
            </a:r>
            <a:r>
              <a:rPr lang="en-GB" sz="2800" dirty="0">
                <a:latin typeface="Calibri" panose="020F0502020204030204" pitchFamily="34" charset="0"/>
                <a:ea typeface="Calibri" panose="020F0502020204030204" pitchFamily="34" charset="0"/>
                <a:cs typeface="Calibri" panose="020F0502020204030204" pitchFamily="34" charset="0"/>
              </a:rPr>
              <a:t> </a:t>
            </a:r>
            <a:r>
              <a:rPr lang="en-GB" sz="2800" dirty="0">
                <a:effectLst/>
                <a:latin typeface="Calibri" panose="020F0502020204030204" pitchFamily="34" charset="0"/>
                <a:ea typeface="Calibri" panose="020F0502020204030204" pitchFamily="34" charset="0"/>
                <a:cs typeface="Calibri" panose="020F0502020204030204" pitchFamily="34" charset="0"/>
              </a:rPr>
              <a:t>wanting to be an animator</a:t>
            </a:r>
          </a:p>
          <a:p>
            <a:pPr marL="342900" lvl="0" indent="-342900">
              <a:lnSpc>
                <a:spcPct val="107000"/>
              </a:lnSpc>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Candidates should be able to clearly express their career ambitions</a:t>
            </a:r>
          </a:p>
          <a:p>
            <a:pPr marL="342900" lvl="0" indent="-342900">
              <a:lnSpc>
                <a:spcPct val="107000"/>
              </a:lnSpc>
              <a:spcAft>
                <a:spcPts val="800"/>
              </a:spcAft>
              <a:buFont typeface="Symbol" panose="05050102010706020507" pitchFamily="18" charset="2"/>
              <a:buChar char=""/>
            </a:pPr>
            <a:r>
              <a:rPr lang="en-GB" sz="2800" dirty="0">
                <a:effectLst/>
                <a:latin typeface="Calibri" panose="020F0502020204030204" pitchFamily="34" charset="0"/>
                <a:ea typeface="Calibri" panose="020F0502020204030204" pitchFamily="34" charset="0"/>
                <a:cs typeface="Calibri" panose="020F0502020204030204" pitchFamily="34" charset="0"/>
              </a:rPr>
              <a:t>Candidates should be able to identify a role model from within the</a:t>
            </a:r>
            <a:r>
              <a:rPr lang="en-GB" sz="2800" dirty="0">
                <a:latin typeface="Calibri" panose="020F0502020204030204" pitchFamily="34" charset="0"/>
                <a:ea typeface="Calibri" panose="020F0502020204030204" pitchFamily="34" charset="0"/>
                <a:cs typeface="Calibri" panose="020F0502020204030204" pitchFamily="34" charset="0"/>
              </a:rPr>
              <a:t> </a:t>
            </a:r>
            <a:r>
              <a:rPr lang="en-GB" sz="2800" dirty="0">
                <a:effectLst/>
                <a:latin typeface="Calibri" panose="020F0502020204030204" pitchFamily="34" charset="0"/>
                <a:ea typeface="Calibri" panose="020F0502020204030204" pitchFamily="34" charset="0"/>
                <a:cs typeface="Calibri" panose="020F0502020204030204" pitchFamily="34" charset="0"/>
              </a:rPr>
              <a:t>medium of animation</a:t>
            </a:r>
          </a:p>
        </p:txBody>
      </p:sp>
    </p:spTree>
    <p:extLst>
      <p:ext uri="{BB962C8B-B14F-4D97-AF65-F5344CB8AC3E}">
        <p14:creationId xmlns:p14="http://schemas.microsoft.com/office/powerpoint/2010/main" val="4795801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
            <a:extLst>
              <a:ext uri="{FF2B5EF4-FFF2-40B4-BE49-F238E27FC236}">
                <a16:creationId xmlns:a16="http://schemas.microsoft.com/office/drawing/2014/main" id="{41541E9B-08DC-4792-8B8E-62457BB74DC2}"/>
              </a:ext>
            </a:extLst>
          </p:cNvPr>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pic>
        <p:nvPicPr>
          <p:cNvPr id="10" name="Picture 9">
            <a:extLst>
              <a:ext uri="{FF2B5EF4-FFF2-40B4-BE49-F238E27FC236}">
                <a16:creationId xmlns:a16="http://schemas.microsoft.com/office/drawing/2014/main" id="{9F8559F4-B94B-4F3F-B580-B68A327D173E}"/>
              </a:ext>
            </a:extLst>
          </p:cNvPr>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pic>
        <p:nvPicPr>
          <p:cNvPr id="11" name="Picture 10">
            <a:extLst>
              <a:ext uri="{FF2B5EF4-FFF2-40B4-BE49-F238E27FC236}">
                <a16:creationId xmlns:a16="http://schemas.microsoft.com/office/drawing/2014/main" id="{4C44DE91-5221-43FD-80BC-914906DDDC62}"/>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2" name="Rectangle 11">
            <a:extLst>
              <a:ext uri="{FF2B5EF4-FFF2-40B4-BE49-F238E27FC236}">
                <a16:creationId xmlns:a16="http://schemas.microsoft.com/office/drawing/2014/main" id="{75171DC9-7A87-432A-BE47-B55A077B59ED}"/>
              </a:ext>
            </a:extLst>
          </p:cNvPr>
          <p:cNvSpPr/>
          <p:nvPr/>
        </p:nvSpPr>
        <p:spPr>
          <a:xfrm>
            <a:off x="550987" y="212447"/>
            <a:ext cx="10873605" cy="1446550"/>
          </a:xfrm>
          <a:prstGeom prst="rect">
            <a:avLst/>
          </a:prstGeom>
        </p:spPr>
        <p:txBody>
          <a:bodyPr wrap="square">
            <a:spAutoFit/>
          </a:bodyPr>
          <a:lstStyle/>
          <a:p>
            <a:pPr algn="ctr"/>
            <a:r>
              <a:rPr lang="en-GB" sz="4400" dirty="0">
                <a:latin typeface="Calibri" panose="020F0502020204030204" pitchFamily="34" charset="0"/>
                <a:cs typeface="Calibri" panose="020F0502020204030204" pitchFamily="34" charset="0"/>
              </a:rPr>
              <a:t>THINGS TO AVOID IN A PORTFOLIO FOR APPLICATION TO ART SCHOOL</a:t>
            </a:r>
          </a:p>
        </p:txBody>
      </p:sp>
      <p:sp>
        <p:nvSpPr>
          <p:cNvPr id="13" name="Rectangle 12">
            <a:extLst>
              <a:ext uri="{FF2B5EF4-FFF2-40B4-BE49-F238E27FC236}">
                <a16:creationId xmlns:a16="http://schemas.microsoft.com/office/drawing/2014/main" id="{EF2E6141-4843-4872-9C8B-F42FB816ABDD}"/>
              </a:ext>
            </a:extLst>
          </p:cNvPr>
          <p:cNvSpPr/>
          <p:nvPr/>
        </p:nvSpPr>
        <p:spPr>
          <a:xfrm>
            <a:off x="550987" y="1772816"/>
            <a:ext cx="11350336" cy="4284506"/>
          </a:xfrm>
          <a:prstGeom prst="rect">
            <a:avLst/>
          </a:prstGeom>
        </p:spPr>
        <p:txBody>
          <a:bodyPr wrap="square">
            <a:spAutoFit/>
          </a:bodyPr>
          <a:lstStyle/>
          <a:p>
            <a:pPr>
              <a:lnSpc>
                <a:spcPct val="107000"/>
              </a:lnSpc>
              <a:spcAft>
                <a:spcPts val="800"/>
              </a:spcAft>
            </a:pPr>
            <a:r>
              <a:rPr lang="en-GB" sz="3200" dirty="0">
                <a:latin typeface="Calibri" panose="020F0502020204030204" pitchFamily="34" charset="0"/>
                <a:ea typeface="Calibri" panose="020F0502020204030204" pitchFamily="34" charset="0"/>
                <a:cs typeface="Calibri" panose="020F0502020204030204" pitchFamily="34" charset="0"/>
              </a:rPr>
              <a:t>Skulls, Ninjas, Robots, Fan art, Suicide, Dragons, Cyborgs, Zombies, Copying, Dream catchers, Drawing from photographs, Inspirational work from Deviant Art, Drawings or photos of the pony you wish you had. If you have to do an expressive self portrait, then don’t make it about rage, anger, terror, fury, boredom or ennui…, Photos of your pets, The Grim Reaper, Giant Eyeballs, Spaceships, Vampires, Swords, Guns, Cars, People with kitten ears, Plague masks… </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3192673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iterate type="wd">
                                    <p:tmPct val="10000"/>
                                  </p:iterate>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down)">
                                      <p:cBhvr>
                                        <p:cTn id="7" dur="580">
                                          <p:stCondLst>
                                            <p:cond delay="0"/>
                                          </p:stCondLst>
                                        </p:cTn>
                                        <p:tgtEl>
                                          <p:spTgt spid="13">
                                            <p:txEl>
                                              <p:pRg st="0" end="0"/>
                                            </p:txEl>
                                          </p:spTgt>
                                        </p:tgtEl>
                                      </p:cBhvr>
                                    </p:animEffect>
                                    <p:anim calcmode="lin" valueType="num">
                                      <p:cBhvr>
                                        <p:cTn id="8" dur="1822" tmFilter="0,0; 0.14,0.36; 0.43,0.73; 0.71,0.91; 1.0,1.0">
                                          <p:stCondLst>
                                            <p:cond delay="0"/>
                                          </p:stCondLst>
                                        </p:cTn>
                                        <p:tgtEl>
                                          <p:spTgt spid="1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3">
                                            <p:txEl>
                                              <p:pRg st="0" end="0"/>
                                            </p:txEl>
                                          </p:spTgt>
                                        </p:tgtEl>
                                      </p:cBhvr>
                                      <p:to x="100000" y="60000"/>
                                    </p:animScale>
                                    <p:animScale>
                                      <p:cBhvr>
                                        <p:cTn id="14" dur="166" decel="50000">
                                          <p:stCondLst>
                                            <p:cond delay="676"/>
                                          </p:stCondLst>
                                        </p:cTn>
                                        <p:tgtEl>
                                          <p:spTgt spid="13">
                                            <p:txEl>
                                              <p:pRg st="0" end="0"/>
                                            </p:txEl>
                                          </p:spTgt>
                                        </p:tgtEl>
                                      </p:cBhvr>
                                      <p:to x="100000" y="100000"/>
                                    </p:animScale>
                                    <p:animScale>
                                      <p:cBhvr>
                                        <p:cTn id="15" dur="26">
                                          <p:stCondLst>
                                            <p:cond delay="1312"/>
                                          </p:stCondLst>
                                        </p:cTn>
                                        <p:tgtEl>
                                          <p:spTgt spid="13">
                                            <p:txEl>
                                              <p:pRg st="0" end="0"/>
                                            </p:txEl>
                                          </p:spTgt>
                                        </p:tgtEl>
                                      </p:cBhvr>
                                      <p:to x="100000" y="80000"/>
                                    </p:animScale>
                                    <p:animScale>
                                      <p:cBhvr>
                                        <p:cTn id="16" dur="166" decel="50000">
                                          <p:stCondLst>
                                            <p:cond delay="1338"/>
                                          </p:stCondLst>
                                        </p:cTn>
                                        <p:tgtEl>
                                          <p:spTgt spid="13">
                                            <p:txEl>
                                              <p:pRg st="0" end="0"/>
                                            </p:txEl>
                                          </p:spTgt>
                                        </p:tgtEl>
                                      </p:cBhvr>
                                      <p:to x="100000" y="100000"/>
                                    </p:animScale>
                                    <p:animScale>
                                      <p:cBhvr>
                                        <p:cTn id="17" dur="26">
                                          <p:stCondLst>
                                            <p:cond delay="1642"/>
                                          </p:stCondLst>
                                        </p:cTn>
                                        <p:tgtEl>
                                          <p:spTgt spid="13">
                                            <p:txEl>
                                              <p:pRg st="0" end="0"/>
                                            </p:txEl>
                                          </p:spTgt>
                                        </p:tgtEl>
                                      </p:cBhvr>
                                      <p:to x="100000" y="90000"/>
                                    </p:animScale>
                                    <p:animScale>
                                      <p:cBhvr>
                                        <p:cTn id="18" dur="166" decel="50000">
                                          <p:stCondLst>
                                            <p:cond delay="1668"/>
                                          </p:stCondLst>
                                        </p:cTn>
                                        <p:tgtEl>
                                          <p:spTgt spid="13">
                                            <p:txEl>
                                              <p:pRg st="0" end="0"/>
                                            </p:txEl>
                                          </p:spTgt>
                                        </p:tgtEl>
                                      </p:cBhvr>
                                      <p:to x="100000" y="100000"/>
                                    </p:animScale>
                                    <p:animScale>
                                      <p:cBhvr>
                                        <p:cTn id="19" dur="26">
                                          <p:stCondLst>
                                            <p:cond delay="1808"/>
                                          </p:stCondLst>
                                        </p:cTn>
                                        <p:tgtEl>
                                          <p:spTgt spid="13">
                                            <p:txEl>
                                              <p:pRg st="0" end="0"/>
                                            </p:txEl>
                                          </p:spTgt>
                                        </p:tgtEl>
                                      </p:cBhvr>
                                      <p:to x="100000" y="95000"/>
                                    </p:animScale>
                                    <p:animScale>
                                      <p:cBhvr>
                                        <p:cTn id="20" dur="166" decel="50000">
                                          <p:stCondLst>
                                            <p:cond delay="1834"/>
                                          </p:stCondLst>
                                        </p:cTn>
                                        <p:tgtEl>
                                          <p:spTgt spid="1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3">
            <a:extLst>
              <a:ext uri="{FF2B5EF4-FFF2-40B4-BE49-F238E27FC236}">
                <a16:creationId xmlns:a16="http://schemas.microsoft.com/office/drawing/2014/main" id="{194ABA9C-80BC-48CA-9D51-9163CB0FF341}"/>
              </a:ext>
            </a:extLst>
          </p:cNvPr>
          <p:cNvSpPr txBox="1">
            <a:spLocks noChangeArrowheads="1"/>
          </p:cNvSpPr>
          <p:nvPr/>
        </p:nvSpPr>
        <p:spPr bwMode="auto">
          <a:xfrm>
            <a:off x="8832304" y="5743139"/>
            <a:ext cx="295232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n-GB" altLang="en-US" sz="2200" dirty="0" err="1">
                <a:solidFill>
                  <a:schemeClr val="bg1">
                    <a:lumMod val="85000"/>
                  </a:schemeClr>
                </a:solidFill>
                <a:ea typeface="ＭＳ Ｐゴシック" charset="-128"/>
              </a:rPr>
              <a:t>www.ed.ac.uk</a:t>
            </a:r>
            <a:r>
              <a:rPr lang="en-GB" altLang="en-US" sz="2200" dirty="0">
                <a:solidFill>
                  <a:schemeClr val="bg1">
                    <a:lumMod val="85000"/>
                  </a:schemeClr>
                </a:solidFill>
                <a:ea typeface="ＭＳ Ｐゴシック" charset="-128"/>
              </a:rPr>
              <a:t> </a:t>
            </a:r>
            <a:r>
              <a:rPr lang="en-GB" altLang="en-US" sz="2200" dirty="0" err="1">
                <a:solidFill>
                  <a:schemeClr val="bg1">
                    <a:lumMod val="85000"/>
                  </a:schemeClr>
                </a:solidFill>
                <a:ea typeface="ＭＳ Ｐゴシック" charset="-128"/>
              </a:rPr>
              <a:t>www.eca.ed.ac.uk</a:t>
            </a:r>
            <a:endParaRPr lang="en-GB" altLang="en-US" sz="2200" dirty="0">
              <a:solidFill>
                <a:schemeClr val="bg1">
                  <a:lumMod val="85000"/>
                </a:schemeClr>
              </a:solidFill>
              <a:ea typeface="ＭＳ Ｐゴシック" charset="-128"/>
            </a:endParaRPr>
          </a:p>
        </p:txBody>
      </p:sp>
      <p:pic>
        <p:nvPicPr>
          <p:cNvPr id="9" name="Picture 8">
            <a:extLst>
              <a:ext uri="{FF2B5EF4-FFF2-40B4-BE49-F238E27FC236}">
                <a16:creationId xmlns:a16="http://schemas.microsoft.com/office/drawing/2014/main" id="{0994D61B-5792-4241-9227-E7D60C9B0E7E}"/>
              </a:ext>
            </a:extLst>
          </p:cNvPr>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258673" y="5635736"/>
            <a:ext cx="4685199" cy="1030744"/>
          </a:xfrm>
          <a:prstGeom prst="rect">
            <a:avLst/>
          </a:prstGeom>
        </p:spPr>
      </p:pic>
      <p:pic>
        <p:nvPicPr>
          <p:cNvPr id="14" name="Picture 13">
            <a:extLst>
              <a:ext uri="{FF2B5EF4-FFF2-40B4-BE49-F238E27FC236}">
                <a16:creationId xmlns:a16="http://schemas.microsoft.com/office/drawing/2014/main" id="{F5F86A54-567A-4E92-BB55-FB83F6BAE60E}"/>
              </a:ext>
            </a:extLst>
          </p:cNvPr>
          <p:cNvPicPr>
            <a:picLocks noChangeAspect="1"/>
          </p:cNvPicPr>
          <p:nvPr/>
        </p:nvPicPr>
        <p:blipFill>
          <a:blip r:embed="rId4">
            <a:alphaModFix amt="10000"/>
            <a:extLst>
              <a:ext uri="{28A0092B-C50C-407E-A947-70E740481C1C}">
                <a14:useLocalDpi xmlns:a14="http://schemas.microsoft.com/office/drawing/2010/main" val="0"/>
              </a:ext>
            </a:extLst>
          </a:blip>
          <a:stretch>
            <a:fillRect/>
          </a:stretch>
        </p:blipFill>
        <p:spPr>
          <a:xfrm>
            <a:off x="4555232" y="1988840"/>
            <a:ext cx="3052936" cy="3047848"/>
          </a:xfrm>
          <a:prstGeom prst="rect">
            <a:avLst/>
          </a:prstGeom>
        </p:spPr>
      </p:pic>
      <p:sp>
        <p:nvSpPr>
          <p:cNvPr id="15" name="Rectangle 14">
            <a:extLst>
              <a:ext uri="{FF2B5EF4-FFF2-40B4-BE49-F238E27FC236}">
                <a16:creationId xmlns:a16="http://schemas.microsoft.com/office/drawing/2014/main" id="{EEB21E8A-B770-4D9B-8323-CE54FB6176CB}"/>
              </a:ext>
            </a:extLst>
          </p:cNvPr>
          <p:cNvSpPr/>
          <p:nvPr/>
        </p:nvSpPr>
        <p:spPr>
          <a:xfrm>
            <a:off x="371165" y="1772816"/>
            <a:ext cx="11449669" cy="2123658"/>
          </a:xfrm>
          <a:prstGeom prst="rect">
            <a:avLst/>
          </a:prstGeom>
        </p:spPr>
        <p:txBody>
          <a:bodyPr wrap="square">
            <a:spAutoFit/>
          </a:bodyPr>
          <a:lstStyle/>
          <a:p>
            <a:pPr algn="ctr"/>
            <a:r>
              <a:rPr lang="en-GB" sz="6600" dirty="0">
                <a:solidFill>
                  <a:srgbClr val="000000"/>
                </a:solidFill>
                <a:latin typeface="Calibri" panose="020F0502020204030204" pitchFamily="34" charset="0"/>
                <a:cs typeface="Calibri" panose="020F0502020204030204" pitchFamily="34" charset="0"/>
              </a:rPr>
              <a:t>Unless, </a:t>
            </a:r>
            <a:r>
              <a:rPr lang="en-GB" sz="6600" dirty="0">
                <a:solidFill>
                  <a:srgbClr val="FF0000"/>
                </a:solidFill>
                <a:latin typeface="Calibri" panose="020F0502020204030204" pitchFamily="34" charset="0"/>
                <a:cs typeface="Calibri" panose="020F0502020204030204" pitchFamily="34" charset="0"/>
              </a:rPr>
              <a:t>UNLESS</a:t>
            </a:r>
            <a:r>
              <a:rPr lang="en-GB" sz="6600" dirty="0">
                <a:solidFill>
                  <a:srgbClr val="000000"/>
                </a:solidFill>
                <a:latin typeface="Calibri" panose="020F0502020204030204" pitchFamily="34" charset="0"/>
                <a:cs typeface="Calibri" panose="020F0502020204030204" pitchFamily="34" charset="0"/>
              </a:rPr>
              <a:t>, they are mind-blowingly good examples…</a:t>
            </a:r>
            <a:endParaRPr lang="en-GB" sz="6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1625622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Sam </a:t>
            </a:r>
            <a:r>
              <a:rPr lang="en-GB" sz="4800" dirty="0">
                <a:solidFill>
                  <a:srgbClr val="0099CC"/>
                </a:solidFill>
                <a:latin typeface="Avenir Next LT Pro" panose="020B0504020202020204" pitchFamily="34" charset="0"/>
              </a:rPr>
              <a:t>Firth</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Autofit/>
          </a:bodyPr>
          <a:lstStyle/>
          <a:p>
            <a:pPr marL="0" indent="0" algn="just">
              <a:buNone/>
            </a:pPr>
            <a:r>
              <a:rPr lang="en-GB" sz="3000" b="1" dirty="0">
                <a:latin typeface="Calibri Light"/>
                <a:ea typeface="+mn-lt"/>
                <a:cs typeface="+mn-lt"/>
              </a:rPr>
              <a:t>Sam Firth</a:t>
            </a:r>
            <a:r>
              <a:rPr lang="en-GB" sz="3000" dirty="0">
                <a:latin typeface="Calibri Light"/>
                <a:ea typeface="+mn-lt"/>
                <a:cs typeface="+mn-lt"/>
              </a:rPr>
              <a:t> is a practicing filmmaker and lecturer with an interest in both </a:t>
            </a:r>
            <a:r>
              <a:rPr lang="en-GB" sz="3000">
                <a:latin typeface="Calibri Light"/>
                <a:ea typeface="+mn-lt"/>
                <a:cs typeface="+mn-lt"/>
              </a:rPr>
              <a:t>documentary and fiction filmmaking.  She </a:t>
            </a:r>
            <a:r>
              <a:rPr lang="en-GB" sz="3000" dirty="0">
                <a:latin typeface="Calibri Light"/>
                <a:ea typeface="+mn-lt"/>
                <a:cs typeface="+mn-lt"/>
              </a:rPr>
              <a:t>has worked in the film industry for over twenty years in a number of different roles </a:t>
            </a:r>
            <a:r>
              <a:rPr lang="en-GB" sz="3000">
                <a:latin typeface="Calibri Light"/>
                <a:ea typeface="+mn-lt"/>
                <a:cs typeface="+mn-lt"/>
              </a:rPr>
              <a:t>and made short films during this time.  She </a:t>
            </a:r>
            <a:r>
              <a:rPr lang="en-GB" sz="3000" dirty="0">
                <a:latin typeface="Calibri Light"/>
                <a:ea typeface="+mn-lt"/>
                <a:cs typeface="+mn-lt"/>
              </a:rPr>
              <a:t>is the programme leader for the BA Filmmaking and recently had the premiere of her first feature film The Wolf Suit at the BFI London Film Festival.</a:t>
            </a:r>
            <a:endParaRPr lang="en-US" sz="3000" dirty="0">
              <a:latin typeface="Calibri Light"/>
              <a:cs typeface="Calibri Ligh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31A18C15-E565-43BB-9932-DAC8FC1EDEE6}"/>
              </a:ext>
            </a:extLst>
          </p:cNvPr>
          <p:cNvPicPr>
            <a:picLocks noChangeAspect="1"/>
          </p:cNvPicPr>
          <p:nvPr/>
        </p:nvPicPr>
        <p:blipFill>
          <a:blip r:embed="rId3"/>
          <a:stretch>
            <a:fillRect/>
          </a:stretch>
        </p:blipFill>
        <p:spPr>
          <a:xfrm>
            <a:off x="7801993" y="2792518"/>
            <a:ext cx="2220686" cy="22206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554876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917556" y="620393"/>
            <a:ext cx="2856201" cy="3377177"/>
          </a:xfrm>
        </p:spPr>
        <p:txBody>
          <a:bodyPr vert="horz" lIns="91440" tIns="45720" rIns="91440" bIns="45720" rtlCol="0" anchor="ctr">
            <a:normAutofit/>
          </a:bodyPr>
          <a:lstStyle/>
          <a:p>
            <a:pPr>
              <a:defRPr/>
            </a:pPr>
            <a:r>
              <a:rPr lang="en-US" sz="2800" dirty="0">
                <a:solidFill>
                  <a:schemeClr val="accent5"/>
                </a:solidFill>
              </a:rPr>
              <a:t>BA (Hons) Filmmaking and Screen Writing</a:t>
            </a:r>
            <a:br>
              <a:rPr lang="en-US" sz="2800" dirty="0">
                <a:solidFill>
                  <a:schemeClr val="accent5"/>
                </a:solidFill>
              </a:rPr>
            </a:br>
            <a:r>
              <a:rPr lang="en-US" sz="2800" dirty="0">
                <a:solidFill>
                  <a:schemeClr val="accent5"/>
                </a:solidFill>
              </a:rPr>
              <a:t>at</a:t>
            </a:r>
          </a:p>
        </p:txBody>
      </p:sp>
      <p:graphicFrame>
        <p:nvGraphicFramePr>
          <p:cNvPr id="15365" name="Rectangle 3">
            <a:extLst>
              <a:ext uri="{FF2B5EF4-FFF2-40B4-BE49-F238E27FC236}">
                <a16:creationId xmlns:a16="http://schemas.microsoft.com/office/drawing/2014/main" id="{3B7CE808-F643-4DC0-B876-4B3232B63C70}"/>
              </a:ext>
            </a:extLst>
          </p:cNvPr>
          <p:cNvGraphicFramePr/>
          <p:nvPr/>
        </p:nvGraphicFramePr>
        <p:xfrm>
          <a:off x="5343906" y="620392"/>
          <a:ext cx="469773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a:extLst>
              <a:ext uri="{FF2B5EF4-FFF2-40B4-BE49-F238E27FC236}">
                <a16:creationId xmlns:a16="http://schemas.microsoft.com/office/drawing/2014/main" id="{566C7801-64D5-464A-88A9-B4F6292B02E8}"/>
              </a:ext>
            </a:extLst>
          </p:cNvPr>
          <p:cNvPicPr>
            <a:picLocks noChangeAspect="1"/>
          </p:cNvPicPr>
          <p:nvPr/>
        </p:nvPicPr>
        <p:blipFill>
          <a:blip r:embed="rId7"/>
          <a:stretch>
            <a:fillRect/>
          </a:stretch>
        </p:blipFill>
        <p:spPr>
          <a:xfrm>
            <a:off x="2431255" y="3276600"/>
            <a:ext cx="1828800" cy="1828800"/>
          </a:xfrm>
          <a:prstGeom prst="rect">
            <a:avLst/>
          </a:prstGeom>
        </p:spPr>
      </p:pic>
    </p:spTree>
    <p:extLst>
      <p:ext uri="{BB962C8B-B14F-4D97-AF65-F5344CB8AC3E}">
        <p14:creationId xmlns:p14="http://schemas.microsoft.com/office/powerpoint/2010/main" val="2790989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919" y="4577974"/>
            <a:ext cx="5654511" cy="1541472"/>
          </a:xfrm>
          <a:solidFill>
            <a:srgbClr val="FFC000"/>
          </a:solidFill>
        </p:spPr>
        <p:txBody>
          <a:bodyPr vert="horz" lIns="91440" tIns="45720" rIns="91440" bIns="45720" rtlCol="0" anchor="b">
            <a:normAutofit fontScale="90000"/>
          </a:bodyPr>
          <a:lstStyle/>
          <a:p>
            <a:pPr>
              <a:defRPr/>
            </a:pPr>
            <a:r>
              <a:rPr lang="en-US" sz="2400" dirty="0">
                <a:solidFill>
                  <a:srgbClr val="FFFFFF"/>
                </a:solidFill>
              </a:rPr>
              <a:t>Filmmaking Tutors: Sam Firth, Shaun Hughes </a:t>
            </a:r>
            <a:br>
              <a:rPr lang="en-US" sz="2400" dirty="0">
                <a:solidFill>
                  <a:srgbClr val="FFFFFF"/>
                </a:solidFill>
              </a:rPr>
            </a:br>
            <a:r>
              <a:rPr lang="en-US" sz="2400" dirty="0">
                <a:solidFill>
                  <a:srgbClr val="FFFFFF"/>
                </a:solidFill>
              </a:rPr>
              <a:t>		       Douglas King, Paul Wright</a:t>
            </a:r>
            <a:br>
              <a:rPr lang="en-US" sz="1400" dirty="0">
                <a:solidFill>
                  <a:srgbClr val="FFFFFF"/>
                </a:solidFill>
              </a:rPr>
            </a:br>
            <a:endParaRPr lang="en-US" sz="1400" dirty="0">
              <a:solidFill>
                <a:srgbClr val="FFFFFF"/>
              </a:solidFill>
            </a:endParaRPr>
          </a:p>
        </p:txBody>
      </p:sp>
      <p:pic>
        <p:nvPicPr>
          <p:cNvPr id="6" name="Picture 5">
            <a:extLst>
              <a:ext uri="{FF2B5EF4-FFF2-40B4-BE49-F238E27FC236}">
                <a16:creationId xmlns:a16="http://schemas.microsoft.com/office/drawing/2014/main" id="{748B380F-25AE-B146-903A-FD602E16724B}"/>
              </a:ext>
            </a:extLst>
          </p:cNvPr>
          <p:cNvPicPr>
            <a:picLocks noChangeAspect="1"/>
          </p:cNvPicPr>
          <p:nvPr/>
        </p:nvPicPr>
        <p:blipFill rotWithShape="1">
          <a:blip r:embed="rId3"/>
          <a:srcRect l="9802" r="3076"/>
          <a:stretch/>
        </p:blipFill>
        <p:spPr>
          <a:xfrm>
            <a:off x="1762224" y="366640"/>
            <a:ext cx="2846070" cy="2010551"/>
          </a:xfrm>
          <a:prstGeom prst="rect">
            <a:avLst/>
          </a:prstGeom>
        </p:spPr>
      </p:pic>
      <p:pic>
        <p:nvPicPr>
          <p:cNvPr id="20485" name="Picture 4" descr="Unknown.jpeg"/>
          <p:cNvPicPr>
            <a:picLocks noChangeAspect="1"/>
          </p:cNvPicPr>
          <p:nvPr/>
        </p:nvPicPr>
        <p:blipFill rotWithShape="1">
          <a:blip r:embed="rId4">
            <a:extLst>
              <a:ext uri="{28A0092B-C50C-407E-A947-70E740481C1C}">
                <a14:useLocalDpi xmlns:a14="http://schemas.microsoft.com/office/drawing/2010/main" val="0"/>
              </a:ext>
            </a:extLst>
          </a:blip>
          <a:srcRect l="5277" r="15580" b="1"/>
          <a:stretch/>
        </p:blipFill>
        <p:spPr bwMode="auto">
          <a:xfrm>
            <a:off x="1762225" y="2422097"/>
            <a:ext cx="2846070" cy="2013804"/>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83" name="Picture 2" descr="p10252386_v_v8_aa.jpg"/>
          <p:cNvPicPr>
            <a:picLocks/>
          </p:cNvPicPr>
          <p:nvPr/>
        </p:nvPicPr>
        <p:blipFill rotWithShape="1">
          <a:blip r:embed="rId5" cstate="print">
            <a:extLst>
              <a:ext uri="{28A0092B-C50C-407E-A947-70E740481C1C}">
                <a14:useLocalDpi xmlns:a14="http://schemas.microsoft.com/office/drawing/2010/main" val="0"/>
              </a:ext>
            </a:extLst>
          </a:blip>
          <a:srcRect t="3543" r="2" b="2"/>
          <a:stretch/>
        </p:blipFill>
        <p:spPr bwMode="auto">
          <a:xfrm>
            <a:off x="4675911" y="321733"/>
            <a:ext cx="2845104" cy="4111323"/>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a:extLst>
              <a:ext uri="{FF2B5EF4-FFF2-40B4-BE49-F238E27FC236}">
                <a16:creationId xmlns:a16="http://schemas.microsoft.com/office/drawing/2014/main" id="{E5C6E971-70CB-3B4D-8638-14AA18764844}"/>
              </a:ext>
            </a:extLst>
          </p:cNvPr>
          <p:cNvPicPr>
            <a:picLocks noChangeAspect="1"/>
          </p:cNvPicPr>
          <p:nvPr/>
        </p:nvPicPr>
        <p:blipFill rotWithShape="1">
          <a:blip r:embed="rId6"/>
          <a:srcRect r="1020" b="-3"/>
          <a:stretch/>
        </p:blipFill>
        <p:spPr>
          <a:xfrm>
            <a:off x="7588632" y="321734"/>
            <a:ext cx="2848488" cy="4111321"/>
          </a:xfrm>
          <a:prstGeom prst="rect">
            <a:avLst/>
          </a:prstGeom>
        </p:spPr>
      </p:pic>
      <p:pic>
        <p:nvPicPr>
          <p:cNvPr id="20484" name="Picture 3" descr="prt_1529490395_2x.jpg"/>
          <p:cNvPicPr>
            <a:picLocks noChangeAspect="1"/>
          </p:cNvPicPr>
          <p:nvPr/>
        </p:nvPicPr>
        <p:blipFill rotWithShape="1">
          <a:blip r:embed="rId7">
            <a:extLst>
              <a:ext uri="{28A0092B-C50C-407E-A947-70E740481C1C}">
                <a14:useLocalDpi xmlns:a14="http://schemas.microsoft.com/office/drawing/2010/main" val="0"/>
              </a:ext>
            </a:extLst>
          </a:blip>
          <a:srcRect l="5157" r="-1" b="-1"/>
          <a:stretch/>
        </p:blipFill>
        <p:spPr bwMode="auto">
          <a:xfrm>
            <a:off x="1762225" y="4525716"/>
            <a:ext cx="2846070" cy="2010551"/>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a:extLst>
              <a:ext uri="{FF2B5EF4-FFF2-40B4-BE49-F238E27FC236}">
                <a16:creationId xmlns:a16="http://schemas.microsoft.com/office/drawing/2014/main" id="{07B98FFA-E1AB-674D-90CA-402B8345D44E}"/>
              </a:ext>
            </a:extLst>
          </p:cNvPr>
          <p:cNvSpPr txBox="1"/>
          <p:nvPr/>
        </p:nvSpPr>
        <p:spPr>
          <a:xfrm>
            <a:off x="4719918" y="6085955"/>
            <a:ext cx="5654511" cy="369332"/>
          </a:xfrm>
          <a:prstGeom prst="rect">
            <a:avLst/>
          </a:prstGeom>
          <a:solidFill>
            <a:srgbClr val="FFC000"/>
          </a:solidFill>
        </p:spPr>
        <p:txBody>
          <a:bodyPr wrap="square" rtlCol="0">
            <a:spAutoFit/>
          </a:bodyPr>
          <a:lstStyle/>
          <a:p>
            <a:endParaRPr lang="en-US" dirty="0"/>
          </a:p>
        </p:txBody>
      </p:sp>
    </p:spTree>
    <p:extLst>
      <p:ext uri="{BB962C8B-B14F-4D97-AF65-F5344CB8AC3E}">
        <p14:creationId xmlns:p14="http://schemas.microsoft.com/office/powerpoint/2010/main" val="36408089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rcRect l="3477" r="3477"/>
          <a:stretch>
            <a:fillRect/>
          </a:stretch>
        </p:blipFill>
        <p:spPr>
          <a:xfrm>
            <a:off x="1772344" y="1336429"/>
            <a:ext cx="8647312" cy="4724400"/>
          </a:xfrm>
        </p:spPr>
      </p:pic>
      <p:pic>
        <p:nvPicPr>
          <p:cNvPr id="3" name="Picture 2">
            <a:extLst>
              <a:ext uri="{FF2B5EF4-FFF2-40B4-BE49-F238E27FC236}">
                <a16:creationId xmlns:a16="http://schemas.microsoft.com/office/drawing/2014/main" id="{7250AEF8-B0B1-B241-9CE5-4F1552359C65}"/>
              </a:ext>
            </a:extLst>
          </p:cNvPr>
          <p:cNvPicPr>
            <a:picLocks noChangeAspect="1"/>
          </p:cNvPicPr>
          <p:nvPr/>
        </p:nvPicPr>
        <p:blipFill>
          <a:blip r:embed="rId4"/>
          <a:stretch>
            <a:fillRect/>
          </a:stretch>
        </p:blipFill>
        <p:spPr>
          <a:xfrm>
            <a:off x="5614656" y="327550"/>
            <a:ext cx="962688" cy="962688"/>
          </a:xfrm>
          <a:prstGeom prst="rect">
            <a:avLst/>
          </a:prstGeom>
        </p:spPr>
      </p:pic>
    </p:spTree>
    <p:extLst>
      <p:ext uri="{BB962C8B-B14F-4D97-AF65-F5344CB8AC3E}">
        <p14:creationId xmlns:p14="http://schemas.microsoft.com/office/powerpoint/2010/main" val="15340310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title"/>
          </p:nvPr>
        </p:nvSpPr>
        <p:spPr>
          <a:xfrm>
            <a:off x="2010696" y="629266"/>
            <a:ext cx="2750280" cy="5506358"/>
          </a:xfrm>
          <a:prstGeom prst="rect">
            <a:avLst/>
          </a:prstGeom>
        </p:spPr>
        <p:txBody>
          <a:bodyPr>
            <a:normAutofit/>
          </a:bodyPr>
          <a:lstStyle/>
          <a:p>
            <a:pPr defTabSz="804672">
              <a:defRPr sz="2816"/>
            </a:pPr>
            <a:r>
              <a:rPr lang="en-GB" sz="3200" dirty="0">
                <a:solidFill>
                  <a:srgbClr val="00B0F0"/>
                </a:solidFill>
              </a:rPr>
              <a:t>BA Filmmaking at</a:t>
            </a:r>
            <a:br>
              <a:rPr lang="en-GB" sz="3500" dirty="0">
                <a:solidFill>
                  <a:srgbClr val="00B0F0"/>
                </a:solidFill>
              </a:rPr>
            </a:br>
            <a:br>
              <a:rPr lang="en-GB" sz="3500" dirty="0">
                <a:solidFill>
                  <a:srgbClr val="00B0F0"/>
                </a:solidFill>
              </a:rPr>
            </a:br>
            <a:br>
              <a:rPr lang="en-GB" sz="3500" dirty="0">
                <a:solidFill>
                  <a:srgbClr val="00B0F0"/>
                </a:solidFill>
              </a:rPr>
            </a:br>
            <a:br>
              <a:rPr lang="en-GB" sz="3500" dirty="0">
                <a:solidFill>
                  <a:srgbClr val="00B0F0"/>
                </a:solidFill>
              </a:rPr>
            </a:br>
            <a:r>
              <a:rPr lang="en-GB" sz="3500" dirty="0">
                <a:solidFill>
                  <a:srgbClr val="00B0F0"/>
                </a:solidFill>
              </a:rPr>
              <a:t>Key Facts</a:t>
            </a:r>
            <a:br>
              <a:rPr lang="en-GB" sz="3500" dirty="0">
                <a:solidFill>
                  <a:srgbClr val="00B0F0"/>
                </a:solidFill>
              </a:rPr>
            </a:br>
            <a:endParaRPr lang="en-GB" sz="3500" dirty="0">
              <a:solidFill>
                <a:srgbClr val="00B0F0"/>
              </a:solidFill>
            </a:endParaRPr>
          </a:p>
        </p:txBody>
      </p:sp>
      <p:graphicFrame>
        <p:nvGraphicFramePr>
          <p:cNvPr id="122" name="Shape 120">
            <a:extLst>
              <a:ext uri="{FF2B5EF4-FFF2-40B4-BE49-F238E27FC236}">
                <a16:creationId xmlns:a16="http://schemas.microsoft.com/office/drawing/2014/main" id="{E27D8E15-5A97-4280-ABE4-6A966061A809}"/>
              </a:ext>
            </a:extLst>
          </p:cNvPr>
          <p:cNvGraphicFramePr/>
          <p:nvPr/>
        </p:nvGraphicFramePr>
        <p:xfrm>
          <a:off x="5487924" y="722376"/>
          <a:ext cx="4697730" cy="5413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17">
            <a:extLst>
              <a:ext uri="{FF2B5EF4-FFF2-40B4-BE49-F238E27FC236}">
                <a16:creationId xmlns:a16="http://schemas.microsoft.com/office/drawing/2014/main" id="{6C4CD799-E19D-8648-A830-252BA542A86A}"/>
              </a:ext>
            </a:extLst>
          </p:cNvPr>
          <p:cNvPicPr>
            <a:picLocks noChangeAspect="1"/>
          </p:cNvPicPr>
          <p:nvPr/>
        </p:nvPicPr>
        <p:blipFill>
          <a:blip r:embed="rId7"/>
          <a:stretch>
            <a:fillRect/>
          </a:stretch>
        </p:blipFill>
        <p:spPr>
          <a:xfrm>
            <a:off x="2904492" y="2760424"/>
            <a:ext cx="962688" cy="962688"/>
          </a:xfrm>
          <a:prstGeom prst="rect">
            <a:avLst/>
          </a:prstGeom>
        </p:spPr>
      </p:pic>
    </p:spTree>
    <p:extLst>
      <p:ext uri="{BB962C8B-B14F-4D97-AF65-F5344CB8AC3E}">
        <p14:creationId xmlns:p14="http://schemas.microsoft.com/office/powerpoint/2010/main" val="3506727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Our </a:t>
            </a:r>
            <a:r>
              <a:rPr lang="en-GB" sz="4800" dirty="0">
                <a:solidFill>
                  <a:srgbClr val="0099CC"/>
                </a:solidFill>
                <a:latin typeface="Avenir Next LT Pro" panose="020B0504020202020204" pitchFamily="34" charset="0"/>
              </a:rPr>
              <a:t>Aim</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t">
            <a:normAutofit/>
          </a:bodyPr>
          <a:lstStyle/>
          <a:p>
            <a:pPr marL="0" indent="0" algn="ctr" rtl="0" fontAlgn="base">
              <a:buNone/>
            </a:pPr>
            <a:r>
              <a:rPr lang="en-GB" sz="3200" dirty="0">
                <a:solidFill>
                  <a:srgbClr val="000000"/>
                </a:solidFill>
                <a:latin typeface="+mj-lt"/>
                <a:cs typeface="Calibri"/>
              </a:rPr>
              <a:t>T</a:t>
            </a:r>
            <a:r>
              <a:rPr lang="en-GB" sz="3200" i="0" dirty="0">
                <a:solidFill>
                  <a:srgbClr val="000000"/>
                </a:solidFill>
                <a:effectLst/>
                <a:latin typeface="+mj-lt"/>
                <a:cs typeface="Calibri"/>
              </a:rPr>
              <a:t>o inspire and equip people across Scotland to be able to </a:t>
            </a:r>
          </a:p>
          <a:p>
            <a:pPr marL="0" indent="0" algn="ctr" rtl="0" fontAlgn="base">
              <a:buNone/>
            </a:pPr>
            <a:r>
              <a:rPr lang="en-GB" sz="4000" b="1" i="0" dirty="0">
                <a:solidFill>
                  <a:srgbClr val="0099CC"/>
                </a:solidFill>
                <a:effectLst/>
                <a:latin typeface="+mj-lt"/>
                <a:cs typeface="Calibri"/>
              </a:rPr>
              <a:t>enjoy, </a:t>
            </a:r>
          </a:p>
          <a:p>
            <a:pPr marL="0" indent="0" algn="ctr" rtl="0" fontAlgn="base">
              <a:buNone/>
            </a:pPr>
            <a:r>
              <a:rPr lang="en-GB" sz="4000" b="1" i="0" dirty="0">
                <a:solidFill>
                  <a:srgbClr val="0099CC"/>
                </a:solidFill>
                <a:effectLst/>
                <a:latin typeface="+mj-lt"/>
                <a:cs typeface="Calibri"/>
              </a:rPr>
              <a:t>understand, </a:t>
            </a:r>
          </a:p>
          <a:p>
            <a:pPr marL="0" indent="0" algn="ctr" rtl="0" fontAlgn="base">
              <a:buNone/>
            </a:pPr>
            <a:r>
              <a:rPr lang="en-GB" sz="4000" b="1" i="0" dirty="0">
                <a:solidFill>
                  <a:srgbClr val="0099CC"/>
                </a:solidFill>
                <a:effectLst/>
                <a:latin typeface="+mj-lt"/>
                <a:cs typeface="Calibri"/>
              </a:rPr>
              <a:t>create, </a:t>
            </a:r>
          </a:p>
          <a:p>
            <a:pPr marL="0" indent="0" algn="ctr" rtl="0" fontAlgn="base">
              <a:buNone/>
            </a:pPr>
            <a:r>
              <a:rPr lang="en-GB" sz="4000" b="1" i="0" dirty="0">
                <a:solidFill>
                  <a:srgbClr val="0099CC"/>
                </a:solidFill>
                <a:effectLst/>
                <a:latin typeface="+mj-lt"/>
                <a:cs typeface="Calibri"/>
              </a:rPr>
              <a:t>explore </a:t>
            </a:r>
            <a:r>
              <a:rPr lang="en-GB" sz="3200" i="0" dirty="0">
                <a:effectLst/>
                <a:latin typeface="+mj-lt"/>
                <a:cs typeface="Calibri"/>
              </a:rPr>
              <a:t>and</a:t>
            </a:r>
            <a:r>
              <a:rPr lang="en-GB" sz="3200" i="0" dirty="0">
                <a:solidFill>
                  <a:srgbClr val="0099CC"/>
                </a:solidFill>
                <a:effectLst/>
                <a:latin typeface="+mj-lt"/>
                <a:cs typeface="Calibri"/>
              </a:rPr>
              <a:t> </a:t>
            </a:r>
          </a:p>
          <a:p>
            <a:pPr marL="0" indent="0" algn="ctr" rtl="0" fontAlgn="base">
              <a:buNone/>
            </a:pPr>
            <a:r>
              <a:rPr lang="en-GB" sz="4000" b="1" i="0" dirty="0">
                <a:solidFill>
                  <a:srgbClr val="0099CC"/>
                </a:solidFill>
                <a:effectLst/>
                <a:latin typeface="+mj-lt"/>
                <a:cs typeface="Calibri"/>
              </a:rPr>
              <a:t>share</a:t>
            </a:r>
            <a:r>
              <a:rPr lang="en-GB" sz="4000" b="1" i="0" dirty="0">
                <a:solidFill>
                  <a:srgbClr val="000000"/>
                </a:solidFill>
                <a:effectLst/>
                <a:latin typeface="+mj-lt"/>
                <a:cs typeface="Calibri"/>
              </a:rPr>
              <a:t> </a:t>
            </a:r>
          </a:p>
          <a:p>
            <a:pPr marL="0" indent="0" algn="ctr" rtl="0" fontAlgn="base">
              <a:buNone/>
            </a:pPr>
            <a:r>
              <a:rPr lang="en-GB" sz="3200" i="0" dirty="0">
                <a:solidFill>
                  <a:srgbClr val="000000"/>
                </a:solidFill>
                <a:effectLst/>
                <a:latin typeface="+mj-lt"/>
                <a:cs typeface="Calibri"/>
              </a:rPr>
              <a:t>film in all its forms throughout their lives. </a:t>
            </a:r>
            <a:r>
              <a:rPr lang="en-GB" sz="3200" i="0" dirty="0">
                <a:solidFill>
                  <a:srgbClr val="000000"/>
                </a:solidFill>
                <a:effectLst/>
                <a:latin typeface="Arial Nova" panose="020B0504020202020204" pitchFamily="34" charset="0"/>
                <a:cs typeface="Calibri"/>
              </a:rPr>
              <a:t> </a:t>
            </a:r>
          </a:p>
          <a:p>
            <a:pPr marL="0" indent="0">
              <a:buNone/>
            </a:pP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24993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fontScale="90000"/>
          </a:bodyPr>
          <a:lstStyle/>
          <a:p>
            <a:r>
              <a:rPr lang="en-GB">
                <a:solidFill>
                  <a:schemeClr val="bg1"/>
                </a:solidFill>
                <a:latin typeface="Avenir Next LT Pro"/>
              </a:rPr>
              <a:t>Scottish University </a:t>
            </a:r>
            <a:r>
              <a:rPr lang="en-GB">
                <a:solidFill>
                  <a:srgbClr val="0099CC"/>
                </a:solidFill>
                <a:latin typeface="Avenir Next LT Pro"/>
              </a:rPr>
              <a:t>Film</a:t>
            </a:r>
            <a:r>
              <a:rPr lang="en-GB" dirty="0">
                <a:solidFill>
                  <a:schemeClr val="bg1"/>
                </a:solidFill>
                <a:latin typeface="Avenir Next LT Pro"/>
              </a:rPr>
              <a:t> </a:t>
            </a:r>
            <a:r>
              <a:rPr lang="en-GB" dirty="0">
                <a:solidFill>
                  <a:srgbClr val="0099CC"/>
                </a:solidFill>
                <a:latin typeface="Avenir Next LT Pro"/>
              </a:rPr>
              <a:t>and TV Courses</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12" name="Table 12">
            <a:extLst>
              <a:ext uri="{FF2B5EF4-FFF2-40B4-BE49-F238E27FC236}">
                <a16:creationId xmlns:a16="http://schemas.microsoft.com/office/drawing/2014/main" id="{A38601A8-DFE3-4CC7-92DC-FAA7B9F3A147}"/>
              </a:ext>
            </a:extLst>
          </p:cNvPr>
          <p:cNvGraphicFramePr>
            <a:graphicFrameLocks noGrp="1"/>
          </p:cNvGraphicFramePr>
          <p:nvPr>
            <p:ph idx="1"/>
            <p:extLst>
              <p:ext uri="{D42A27DB-BD31-4B8C-83A1-F6EECF244321}">
                <p14:modId xmlns:p14="http://schemas.microsoft.com/office/powerpoint/2010/main" val="1749792111"/>
              </p:ext>
            </p:extLst>
          </p:nvPr>
        </p:nvGraphicFramePr>
        <p:xfrm>
          <a:off x="370416" y="1619250"/>
          <a:ext cx="9769462" cy="5117463"/>
        </p:xfrm>
        <a:graphic>
          <a:graphicData uri="http://schemas.openxmlformats.org/drawingml/2006/table">
            <a:tbl>
              <a:tblPr firstRow="1" bandRow="1">
                <a:tableStyleId>{5940675A-B579-460E-94D1-54222C63F5DA}</a:tableStyleId>
              </a:tblPr>
              <a:tblGrid>
                <a:gridCol w="2468561">
                  <a:extLst>
                    <a:ext uri="{9D8B030D-6E8A-4147-A177-3AD203B41FA5}">
                      <a16:colId xmlns:a16="http://schemas.microsoft.com/office/drawing/2014/main" val="1917410058"/>
                    </a:ext>
                  </a:extLst>
                </a:gridCol>
                <a:gridCol w="2468561">
                  <a:extLst>
                    <a:ext uri="{9D8B030D-6E8A-4147-A177-3AD203B41FA5}">
                      <a16:colId xmlns:a16="http://schemas.microsoft.com/office/drawing/2014/main" val="4185703472"/>
                    </a:ext>
                  </a:extLst>
                </a:gridCol>
                <a:gridCol w="2416170">
                  <a:extLst>
                    <a:ext uri="{9D8B030D-6E8A-4147-A177-3AD203B41FA5}">
                      <a16:colId xmlns:a16="http://schemas.microsoft.com/office/drawing/2014/main" val="2336529806"/>
                    </a:ext>
                  </a:extLst>
                </a:gridCol>
                <a:gridCol w="2416170">
                  <a:extLst>
                    <a:ext uri="{9D8B030D-6E8A-4147-A177-3AD203B41FA5}">
                      <a16:colId xmlns:a16="http://schemas.microsoft.com/office/drawing/2014/main" val="988452604"/>
                    </a:ext>
                  </a:extLst>
                </a:gridCol>
              </a:tblGrid>
              <a:tr h="370839">
                <a:tc>
                  <a:txBody>
                    <a:bodyPr/>
                    <a:lstStyle/>
                    <a:p>
                      <a:pPr lvl="0">
                        <a:buNone/>
                      </a:pPr>
                      <a:r>
                        <a:rPr lang="en-GB" sz="1400" b="0" i="0" u="none" strike="noStrike" noProof="0">
                          <a:latin typeface="Calibri"/>
                        </a:rPr>
                        <a:t>University of the West of Scotland</a:t>
                      </a:r>
                      <a:endParaRPr lang="en-US" sz="1400"/>
                    </a:p>
                  </a:txBody>
                  <a:tcPr>
                    <a:lnL w="12700">
                      <a:solidFill>
                        <a:schemeClr val="tx1"/>
                      </a:solidFill>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tcPr>
                </a:tc>
                <a:tc>
                  <a:txBody>
                    <a:bodyPr/>
                    <a:lstStyle/>
                    <a:p>
                      <a:pPr lvl="0">
                        <a:buNone/>
                      </a:pPr>
                      <a:r>
                        <a:rPr lang="en-GB" sz="1400"/>
                        <a:t>Filmmaking &amp; Screenwriting</a:t>
                      </a:r>
                      <a:endParaRPr lang="en-US" sz="1400"/>
                    </a:p>
                    <a:p>
                      <a:pPr lvl="0">
                        <a:buNone/>
                      </a:pPr>
                      <a:r>
                        <a:rPr lang="en-GB" sz="1400" b="0" i="0" u="none" strike="noStrike" noProof="0">
                          <a:latin typeface="Calibri"/>
                        </a:rPr>
                        <a:t>Broadcast Production (TV &amp; Radio)</a:t>
                      </a:r>
                      <a:endParaRPr lang="en-GB" sz="1400" dirty="0"/>
                    </a:p>
                    <a:p>
                      <a:pPr lvl="0">
                        <a:buNone/>
                      </a:pPr>
                      <a:r>
                        <a:rPr lang="en-GB" sz="1400" b="0" i="0" u="none" strike="noStrike" noProof="0">
                          <a:latin typeface="Calibri"/>
                        </a:rPr>
                        <a:t>Computer Animation Arts</a:t>
                      </a:r>
                      <a:endParaRPr lang="en-GB" sz="1400" dirty="0"/>
                    </a:p>
                    <a:p>
                      <a:pPr lvl="0">
                        <a:buNone/>
                      </a:pPr>
                      <a:r>
                        <a:rPr lang="en-GB" sz="1400" b="0" i="0" u="none" strike="noStrike" noProof="0">
                          <a:latin typeface="Calibri"/>
                        </a:rPr>
                        <a:t>New Media Art</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tcPr>
                </a:tc>
                <a:tc>
                  <a:txBody>
                    <a:bodyPr/>
                    <a:lstStyle/>
                    <a:p>
                      <a:pPr lvl="0">
                        <a:buNone/>
                      </a:pPr>
                      <a:r>
                        <a:rPr lang="en-GB" sz="1400"/>
                        <a:t>Edinburgh Napier University</a:t>
                      </a:r>
                      <a:endParaRPr lang="en-US" sz="1400"/>
                    </a:p>
                  </a:txBody>
                  <a:tcPr>
                    <a:lnL w="12700" cap="flat" cmpd="sng" algn="ctr">
                      <a:solidFill>
                        <a:schemeClr val="tx1"/>
                      </a:solidFill>
                      <a:prstDash val="solid"/>
                      <a:round/>
                      <a:headEnd type="none" w="med" len="med"/>
                      <a:tailEnd type="none" w="med" len="med"/>
                    </a:lnL>
                    <a:lnT w="12700">
                      <a:solidFill>
                        <a:schemeClr val="tx1"/>
                      </a:solidFill>
                    </a:lnT>
                  </a:tcPr>
                </a:tc>
                <a:tc>
                  <a:txBody>
                    <a:bodyPr/>
                    <a:lstStyle/>
                    <a:p>
                      <a:pPr lvl="0">
                        <a:buNone/>
                      </a:pPr>
                      <a:r>
                        <a:rPr lang="en-GB" sz="1400"/>
                        <a:t>Film</a:t>
                      </a:r>
                      <a:endParaRPr lang="en-US" sz="1400"/>
                    </a:p>
                    <a:p>
                      <a:pPr lvl="0">
                        <a:buNone/>
                      </a:pPr>
                      <a:r>
                        <a:rPr lang="en-GB" sz="1400"/>
                        <a:t>English &amp; Film</a:t>
                      </a:r>
                      <a:endParaRPr lang="en-GB" sz="1400" dirty="0"/>
                    </a:p>
                    <a:p>
                      <a:pPr lvl="0">
                        <a:buNone/>
                      </a:pPr>
                      <a:r>
                        <a:rPr lang="en-GB" sz="1400"/>
                        <a:t>Acting &amp; Film</a:t>
                      </a:r>
                      <a:endParaRPr lang="en-GB" sz="1400" dirty="0"/>
                    </a:p>
                    <a:p>
                      <a:pPr lvl="0">
                        <a:buNone/>
                      </a:pPr>
                      <a:r>
                        <a:rPr lang="en-GB" sz="1400"/>
                        <a:t>Stage &amp; Screen Acting</a:t>
                      </a:r>
                      <a:endParaRPr lang="en-GB" sz="1400" dirty="0"/>
                    </a:p>
                    <a:p>
                      <a:pPr lvl="0">
                        <a:buNone/>
                      </a:pPr>
                      <a:r>
                        <a:rPr lang="en-GB" sz="1400"/>
                        <a:t>Television</a:t>
                      </a:r>
                      <a:endParaRPr lang="en-GB" sz="1400" dirty="0"/>
                    </a:p>
                  </a:txBody>
                  <a:tcPr>
                    <a:lnR w="12700">
                      <a:solidFill>
                        <a:schemeClr val="tx1"/>
                      </a:solidFill>
                    </a:lnR>
                    <a:lnT w="12700">
                      <a:solidFill>
                        <a:schemeClr val="tx1"/>
                      </a:solidFill>
                    </a:lnT>
                  </a:tcPr>
                </a:tc>
                <a:extLst>
                  <a:ext uri="{0D108BD9-81ED-4DB2-BD59-A6C34878D82A}">
                    <a16:rowId xmlns:a16="http://schemas.microsoft.com/office/drawing/2014/main" val="807224467"/>
                  </a:ext>
                </a:extLst>
              </a:tr>
              <a:tr h="370840">
                <a:tc>
                  <a:txBody>
                    <a:bodyPr/>
                    <a:lstStyle/>
                    <a:p>
                      <a:r>
                        <a:rPr lang="en-GB" sz="1400"/>
                        <a:t>University of Edinburgh</a:t>
                      </a:r>
                      <a:endParaRPr lang="en-GB" sz="1400" dirty="0"/>
                    </a:p>
                  </a:txBody>
                  <a:tcPr>
                    <a:lnL w="12700">
                      <a:solidFill>
                        <a:schemeClr val="tx1"/>
                      </a:solidFill>
                    </a:lnL>
                    <a:lnT w="12700">
                      <a:solidFill>
                        <a:schemeClr val="tx1"/>
                      </a:solidFill>
                    </a:lnT>
                  </a:tcPr>
                </a:tc>
                <a:tc>
                  <a:txBody>
                    <a:bodyPr/>
                    <a:lstStyle/>
                    <a:p>
                      <a:pPr lvl="0">
                        <a:buNone/>
                      </a:pPr>
                      <a:r>
                        <a:rPr lang="en-GB" sz="1400" b="0" i="0" u="none" strike="noStrike" noProof="0">
                          <a:latin typeface="Calibri"/>
                        </a:rPr>
                        <a:t>Film &amp; Television</a:t>
                      </a:r>
                      <a:endParaRPr lang="en-GB" sz="1400" b="0" i="0" u="none" strike="noStrike" noProof="0" dirty="0">
                        <a:latin typeface="Calibri"/>
                      </a:endParaRPr>
                    </a:p>
                    <a:p>
                      <a:pPr lvl="0">
                        <a:buNone/>
                      </a:pPr>
                      <a:r>
                        <a:rPr lang="en-GB" sz="1400" b="0" i="0" u="none" strike="noStrike" noProof="0">
                          <a:latin typeface="Calibri"/>
                        </a:rPr>
                        <a:t>Animation</a:t>
                      </a:r>
                      <a:endParaRPr lang="en-GB" sz="1400" b="0" i="0" u="none" strike="noStrike" noProof="0" dirty="0">
                        <a:latin typeface="Calibri"/>
                      </a:endParaRPr>
                    </a:p>
                    <a:p>
                      <a:pPr lvl="0">
                        <a:buNone/>
                      </a:pPr>
                      <a:r>
                        <a:rPr lang="en-GB" sz="1400" b="0" i="0" u="none" strike="noStrike" noProof="0">
                          <a:latin typeface="Calibri"/>
                        </a:rPr>
                        <a:t>Performance Costume</a:t>
                      </a:r>
                      <a:endParaRPr lang="en-GB" sz="1400" b="0" i="0" u="none" strike="noStrike" noProof="0" dirty="0">
                        <a:latin typeface="Calibri"/>
                      </a:endParaRPr>
                    </a:p>
                  </a:txBody>
                  <a:tcPr>
                    <a:lnT w="12700">
                      <a:solidFill>
                        <a:schemeClr val="tx1"/>
                      </a:solidFill>
                    </a:lnT>
                  </a:tcPr>
                </a:tc>
                <a:tc>
                  <a:txBody>
                    <a:bodyPr/>
                    <a:lstStyle/>
                    <a:p>
                      <a:pPr lvl="0">
                        <a:buNone/>
                      </a:pPr>
                      <a:r>
                        <a:rPr lang="en-GB" sz="1400" b="0" i="0" u="none" strike="noStrike" noProof="0">
                          <a:latin typeface="Calibri"/>
                        </a:rPr>
                        <a:t>Queen Margaret University, Edinburgh </a:t>
                      </a:r>
                      <a:endParaRPr lang="en-US" sz="1400"/>
                    </a:p>
                  </a:txBody>
                  <a:tcPr/>
                </a:tc>
                <a:tc>
                  <a:txBody>
                    <a:bodyPr/>
                    <a:lstStyle/>
                    <a:p>
                      <a:pPr lvl="0">
                        <a:buNone/>
                      </a:pPr>
                      <a:r>
                        <a:rPr lang="en-GB" sz="1400"/>
                        <a:t>Film &amp; Media</a:t>
                      </a:r>
                      <a:endParaRPr lang="en-US" sz="1400"/>
                    </a:p>
                    <a:p>
                      <a:pPr lvl="0">
                        <a:buNone/>
                      </a:pPr>
                      <a:r>
                        <a:rPr lang="en-GB" sz="1400"/>
                        <a:t>Theatre &amp; Film</a:t>
                      </a:r>
                      <a:endParaRPr lang="en-GB" sz="1400" dirty="0"/>
                    </a:p>
                    <a:p>
                      <a:pPr lvl="0">
                        <a:buNone/>
                      </a:pPr>
                      <a:r>
                        <a:rPr lang="en-GB" sz="1400" b="0" i="0" u="none" strike="noStrike" noProof="0">
                          <a:latin typeface="Calibri"/>
                        </a:rPr>
                        <a:t>Costume Design &amp; Construction</a:t>
                      </a:r>
                      <a:endParaRPr lang="en-GB" sz="1400" dirty="0"/>
                    </a:p>
                  </a:txBody>
                  <a:tcPr>
                    <a:lnR w="12700">
                      <a:solidFill>
                        <a:schemeClr val="tx1"/>
                      </a:solidFill>
                    </a:lnR>
                  </a:tcPr>
                </a:tc>
                <a:extLst>
                  <a:ext uri="{0D108BD9-81ED-4DB2-BD59-A6C34878D82A}">
                    <a16:rowId xmlns:a16="http://schemas.microsoft.com/office/drawing/2014/main" val="1965962219"/>
                  </a:ext>
                </a:extLst>
              </a:tr>
              <a:tr h="370840">
                <a:tc>
                  <a:txBody>
                    <a:bodyPr/>
                    <a:lstStyle/>
                    <a:p>
                      <a:pPr lvl="0">
                        <a:buNone/>
                      </a:pPr>
                      <a:r>
                        <a:rPr lang="en-GB" sz="1400"/>
                        <a:t>University of Dundee</a:t>
                      </a:r>
                      <a:endParaRPr lang="en-US" sz="1400"/>
                    </a:p>
                  </a:txBody>
                  <a:tcPr>
                    <a:lnL w="12700">
                      <a:solidFill>
                        <a:schemeClr val="tx1"/>
                      </a:solidFill>
                    </a:lnL>
                  </a:tcPr>
                </a:tc>
                <a:tc>
                  <a:txBody>
                    <a:bodyPr/>
                    <a:lstStyle/>
                    <a:p>
                      <a:pPr lvl="0">
                        <a:buNone/>
                      </a:pPr>
                      <a:r>
                        <a:rPr lang="en-GB" sz="1400" b="0" i="0" u="none" strike="noStrike" noProof="0">
                          <a:latin typeface="Calibri"/>
                        </a:rPr>
                        <a:t>English &amp; Film Studies</a:t>
                      </a:r>
                      <a:endParaRPr lang="en-US" sz="1400" b="0" i="0" u="none" strike="noStrike" noProof="0">
                        <a:latin typeface="Calibri"/>
                      </a:endParaRPr>
                    </a:p>
                    <a:p>
                      <a:pPr lvl="0">
                        <a:buNone/>
                      </a:pPr>
                      <a:r>
                        <a:rPr lang="en-GB" sz="1400" b="0" i="0" u="none" strike="noStrike" noProof="0">
                          <a:latin typeface="Calibri"/>
                        </a:rPr>
                        <a:t>Philosophy &amp; Film</a:t>
                      </a:r>
                      <a:endParaRPr lang="en-US" sz="1400" b="0" i="0" u="none" strike="noStrike" noProof="0">
                        <a:latin typeface="Calibri"/>
                      </a:endParaRPr>
                    </a:p>
                    <a:p>
                      <a:pPr lvl="0">
                        <a:buNone/>
                      </a:pPr>
                      <a:r>
                        <a:rPr lang="en-GB" sz="1400" b="0" i="0" u="none" strike="noStrike" noProof="0">
                          <a:latin typeface="Calibri"/>
                        </a:rPr>
                        <a:t>Animation</a:t>
                      </a:r>
                      <a:endParaRPr lang="en-GB" sz="1400" dirty="0"/>
                    </a:p>
                  </a:txBody>
                  <a:tcPr/>
                </a:tc>
                <a:tc>
                  <a:txBody>
                    <a:bodyPr/>
                    <a:lstStyle/>
                    <a:p>
                      <a:pPr lvl="0">
                        <a:buNone/>
                      </a:pPr>
                      <a:r>
                        <a:rPr lang="en-GB" sz="1400" b="0" i="0" u="none" strike="noStrike" noProof="0">
                          <a:latin typeface="Calibri"/>
                        </a:rPr>
                        <a:t>University of the Highlands &amp; Islands</a:t>
                      </a:r>
                      <a:endParaRPr lang="en-US" sz="1400"/>
                    </a:p>
                  </a:txBody>
                  <a:tcPr/>
                </a:tc>
                <a:tc>
                  <a:txBody>
                    <a:bodyPr/>
                    <a:lstStyle/>
                    <a:p>
                      <a:pPr lvl="0">
                        <a:buNone/>
                      </a:pPr>
                      <a:r>
                        <a:rPr lang="en-GB" sz="1400" b="0" i="0" u="none" strike="noStrike" noProof="0">
                          <a:latin typeface="Calibri"/>
                        </a:rPr>
                        <a:t>Contemporary Filmmaking in the Highlands &amp; Islands</a:t>
                      </a:r>
                      <a:endParaRPr lang="en-US" sz="1400"/>
                    </a:p>
                    <a:p>
                      <a:pPr lvl="0">
                        <a:buNone/>
                      </a:pPr>
                      <a:r>
                        <a:rPr lang="en-GB" sz="1400"/>
                        <a:t>Interactive Media</a:t>
                      </a:r>
                      <a:endParaRPr lang="en-GB" sz="1400" dirty="0"/>
                    </a:p>
                  </a:txBody>
                  <a:tcPr>
                    <a:lnR w="12700">
                      <a:solidFill>
                        <a:schemeClr val="tx1"/>
                      </a:solidFill>
                    </a:lnR>
                  </a:tcPr>
                </a:tc>
                <a:extLst>
                  <a:ext uri="{0D108BD9-81ED-4DB2-BD59-A6C34878D82A}">
                    <a16:rowId xmlns:a16="http://schemas.microsoft.com/office/drawing/2014/main" val="4194351510"/>
                  </a:ext>
                </a:extLst>
              </a:tr>
              <a:tr h="370840">
                <a:tc>
                  <a:txBody>
                    <a:bodyPr/>
                    <a:lstStyle/>
                    <a:p>
                      <a:pPr lvl="0">
                        <a:buNone/>
                      </a:pPr>
                      <a:r>
                        <a:rPr lang="en-GB" sz="1400" b="0" i="0" u="none" strike="noStrike" noProof="0"/>
                        <a:t>SAE Institute, Glasgow </a:t>
                      </a:r>
                      <a:endParaRPr lang="en-US" sz="1400"/>
                    </a:p>
                    <a:p>
                      <a:pPr lvl="0">
                        <a:buNone/>
                      </a:pPr>
                      <a:r>
                        <a:rPr lang="en-GB" sz="1400" b="0" i="0" u="none" strike="noStrike" noProof="0"/>
                        <a:t>(a private institution)</a:t>
                      </a:r>
                      <a:endParaRPr lang="en-US" sz="1400"/>
                    </a:p>
                  </a:txBody>
                  <a:tcPr>
                    <a:lnL w="12700">
                      <a:solidFill>
                        <a:schemeClr val="tx1"/>
                      </a:solidFill>
                    </a:lnL>
                  </a:tcPr>
                </a:tc>
                <a:tc>
                  <a:txBody>
                    <a:bodyPr/>
                    <a:lstStyle/>
                    <a:p>
                      <a:pPr lvl="0">
                        <a:buNone/>
                      </a:pPr>
                      <a:r>
                        <a:rPr lang="en-GB" sz="1400"/>
                        <a:t>Digital Film Production</a:t>
                      </a:r>
                      <a:endParaRPr lang="en-GB" sz="1400" dirty="0"/>
                    </a:p>
                    <a:p>
                      <a:pPr lvl="0">
                        <a:buNone/>
                      </a:pPr>
                      <a:r>
                        <a:rPr lang="en-GB" sz="1400" b="0" i="0" u="none" strike="noStrike" noProof="0">
                          <a:latin typeface="Calibri"/>
                        </a:rPr>
                        <a:t>Game Art Animation </a:t>
                      </a:r>
                      <a:endParaRPr lang="en-GB" sz="1400" dirty="0"/>
                    </a:p>
                    <a:p>
                      <a:pPr lvl="0">
                        <a:buNone/>
                      </a:pPr>
                      <a:r>
                        <a:rPr lang="en-GB" sz="1400" b="0" i="0" u="none" strike="noStrike" noProof="0">
                          <a:latin typeface="Calibri"/>
                        </a:rPr>
                        <a:t>Visual Effects Animation</a:t>
                      </a:r>
                      <a:endParaRPr lang="en-GB" sz="1400" b="0" i="0" u="none" strike="noStrike" noProof="0" dirty="0">
                        <a:latin typeface="Calibri"/>
                      </a:endParaRPr>
                    </a:p>
                  </a:txBody>
                  <a:tcPr/>
                </a:tc>
                <a:tc>
                  <a:txBody>
                    <a:bodyPr/>
                    <a:lstStyle/>
                    <a:p>
                      <a:pPr lvl="0">
                        <a:buNone/>
                      </a:pPr>
                      <a:r>
                        <a:rPr lang="en-GB" sz="1400" b="0" i="0" u="none" strike="noStrike" noProof="0">
                          <a:latin typeface="Calibri"/>
                        </a:rPr>
                        <a:t>Royal Conservatoire of Scotland, Glasgow</a:t>
                      </a:r>
                      <a:endParaRPr lang="en-US" sz="1400"/>
                    </a:p>
                  </a:txBody>
                  <a:tcPr/>
                </a:tc>
                <a:tc>
                  <a:txBody>
                    <a:bodyPr/>
                    <a:lstStyle/>
                    <a:p>
                      <a:pPr lvl="0">
                        <a:buNone/>
                      </a:pPr>
                      <a:r>
                        <a:rPr lang="en-GB" sz="1400"/>
                        <a:t>Filmmaking</a:t>
                      </a:r>
                      <a:endParaRPr lang="en-US" sz="1400"/>
                    </a:p>
                    <a:p>
                      <a:pPr lvl="0">
                        <a:buNone/>
                      </a:pPr>
                      <a:r>
                        <a:rPr lang="en-GB" sz="1400"/>
                        <a:t>Production Arts &amp; Design</a:t>
                      </a:r>
                      <a:endParaRPr lang="en-GB" sz="1400" dirty="0"/>
                    </a:p>
                  </a:txBody>
                  <a:tcPr>
                    <a:lnR w="12700">
                      <a:solidFill>
                        <a:schemeClr val="tx1"/>
                      </a:solidFill>
                    </a:lnR>
                  </a:tcPr>
                </a:tc>
                <a:extLst>
                  <a:ext uri="{0D108BD9-81ED-4DB2-BD59-A6C34878D82A}">
                    <a16:rowId xmlns:a16="http://schemas.microsoft.com/office/drawing/2014/main" val="2801302834"/>
                  </a:ext>
                </a:extLst>
              </a:tr>
              <a:tr h="370839">
                <a:tc>
                  <a:txBody>
                    <a:bodyPr/>
                    <a:lstStyle/>
                    <a:p>
                      <a:pPr lvl="0">
                        <a:buNone/>
                      </a:pPr>
                      <a:r>
                        <a:rPr lang="en-GB" sz="1400" dirty="0"/>
                        <a:t>Glasgow Caledonian </a:t>
                      </a:r>
                      <a:r>
                        <a:rPr lang="en-GB" sz="1400"/>
                        <a:t>University</a:t>
                      </a:r>
                      <a:endParaRPr lang="en-GB" sz="1400" dirty="0"/>
                    </a:p>
                  </a:txBody>
                  <a:tcPr>
                    <a:lnL w="12700">
                      <a:solidFill>
                        <a:schemeClr val="tx1"/>
                      </a:solidFill>
                    </a:lnL>
                  </a:tcPr>
                </a:tc>
                <a:tc>
                  <a:txBody>
                    <a:bodyPr/>
                    <a:lstStyle/>
                    <a:p>
                      <a:pPr lvl="0">
                        <a:buNone/>
                      </a:pPr>
                      <a:r>
                        <a:rPr lang="en-GB" sz="1400" b="0" i="0" u="none" strike="noStrike" noProof="0">
                          <a:latin typeface="Calibri"/>
                        </a:rPr>
                        <a:t>3D Animation &amp; Visualisation </a:t>
                      </a:r>
                      <a:endParaRPr lang="en-US" sz="1400"/>
                    </a:p>
                  </a:txBody>
                  <a:tcPr/>
                </a:tc>
                <a:tc>
                  <a:txBody>
                    <a:bodyPr/>
                    <a:lstStyle/>
                    <a:p>
                      <a:pPr lvl="0">
                        <a:buNone/>
                      </a:pPr>
                      <a:r>
                        <a:rPr lang="en-GB" sz="1400"/>
                        <a:t>University of Glasgow</a:t>
                      </a:r>
                      <a:endParaRPr lang="en-US" sz="1400"/>
                    </a:p>
                  </a:txBody>
                  <a:tcPr/>
                </a:tc>
                <a:tc>
                  <a:txBody>
                    <a:bodyPr/>
                    <a:lstStyle/>
                    <a:p>
                      <a:pPr lvl="0">
                        <a:buNone/>
                      </a:pPr>
                      <a:r>
                        <a:rPr lang="en-GB" sz="1400"/>
                        <a:t>Film &amp; Television Studies</a:t>
                      </a:r>
                      <a:endParaRPr lang="en-US" sz="1400"/>
                    </a:p>
                  </a:txBody>
                  <a:tcPr>
                    <a:lnR w="12700">
                      <a:solidFill>
                        <a:schemeClr val="tx1"/>
                      </a:solidFill>
                    </a:lnR>
                  </a:tcPr>
                </a:tc>
                <a:extLst>
                  <a:ext uri="{0D108BD9-81ED-4DB2-BD59-A6C34878D82A}">
                    <a16:rowId xmlns:a16="http://schemas.microsoft.com/office/drawing/2014/main" val="1688118993"/>
                  </a:ext>
                </a:extLst>
              </a:tr>
              <a:tr h="370839">
                <a:tc>
                  <a:txBody>
                    <a:bodyPr/>
                    <a:lstStyle/>
                    <a:p>
                      <a:pPr lvl="0">
                        <a:buNone/>
                      </a:pPr>
                      <a:r>
                        <a:rPr lang="en-GB" sz="1400"/>
                        <a:t>University of St Andrews</a:t>
                      </a:r>
                      <a:endParaRPr lang="en-GB" sz="1400" dirty="0"/>
                    </a:p>
                  </a:txBody>
                  <a:tcPr>
                    <a:lnL w="12700">
                      <a:solidFill>
                        <a:schemeClr val="tx1"/>
                      </a:solidFill>
                    </a:lnL>
                  </a:tcPr>
                </a:tc>
                <a:tc>
                  <a:txBody>
                    <a:bodyPr/>
                    <a:lstStyle/>
                    <a:p>
                      <a:pPr lvl="0">
                        <a:buNone/>
                      </a:pPr>
                      <a:r>
                        <a:rPr lang="en-GB" sz="1400"/>
                        <a:t>Film Studies</a:t>
                      </a:r>
                      <a:endParaRPr lang="en-GB" sz="1400" dirty="0"/>
                    </a:p>
                  </a:txBody>
                  <a:tcPr/>
                </a:tc>
                <a:tc>
                  <a:txBody>
                    <a:bodyPr/>
                    <a:lstStyle/>
                    <a:p>
                      <a:pPr lvl="0">
                        <a:buNone/>
                      </a:pPr>
                      <a:r>
                        <a:rPr lang="en-GB" sz="1400"/>
                        <a:t>University of Stirling</a:t>
                      </a:r>
                      <a:endParaRPr lang="en-US" sz="1400"/>
                    </a:p>
                  </a:txBody>
                  <a:tcPr/>
                </a:tc>
                <a:tc>
                  <a:txBody>
                    <a:bodyPr/>
                    <a:lstStyle/>
                    <a:p>
                      <a:pPr lvl="0">
                        <a:buNone/>
                      </a:pPr>
                      <a:r>
                        <a:rPr lang="en-GB" sz="1400"/>
                        <a:t>Film &amp; Media</a:t>
                      </a:r>
                      <a:endParaRPr lang="en-US" sz="1400"/>
                    </a:p>
                  </a:txBody>
                  <a:tcPr>
                    <a:lnR w="12700">
                      <a:solidFill>
                        <a:schemeClr val="tx1"/>
                      </a:solidFill>
                    </a:lnR>
                  </a:tcPr>
                </a:tc>
                <a:extLst>
                  <a:ext uri="{0D108BD9-81ED-4DB2-BD59-A6C34878D82A}">
                    <a16:rowId xmlns:a16="http://schemas.microsoft.com/office/drawing/2014/main" val="346030748"/>
                  </a:ext>
                </a:extLst>
              </a:tr>
              <a:tr h="333375">
                <a:tc>
                  <a:txBody>
                    <a:bodyPr/>
                    <a:lstStyle/>
                    <a:p>
                      <a:pPr lvl="0">
                        <a:buNone/>
                      </a:pPr>
                      <a:r>
                        <a:rPr lang="en-GB" sz="1400" b="0" i="0" u="none" strike="noStrike" noProof="0">
                          <a:latin typeface="Calibri"/>
                        </a:rPr>
                        <a:t>Sabhal Mor Ostaig (UHI)</a:t>
                      </a:r>
                      <a:endParaRPr lang="en-US" sz="1400"/>
                    </a:p>
                  </a:txBody>
                  <a:tcPr>
                    <a:lnL w="12700">
                      <a:solidFill>
                        <a:schemeClr val="tx1"/>
                      </a:solidFill>
                    </a:lnL>
                  </a:tcPr>
                </a:tc>
                <a:tc>
                  <a:txBody>
                    <a:bodyPr/>
                    <a:lstStyle/>
                    <a:p>
                      <a:pPr lvl="0">
                        <a:buNone/>
                      </a:pPr>
                      <a:r>
                        <a:rPr lang="en-GB" sz="1400"/>
                        <a:t>Gaelic Media</a:t>
                      </a:r>
                      <a:endParaRPr lang="en-US" sz="1400"/>
                    </a:p>
                  </a:txBody>
                  <a:tcPr/>
                </a:tc>
                <a:tc>
                  <a:txBody>
                    <a:bodyPr/>
                    <a:lstStyle/>
                    <a:p>
                      <a:pPr lvl="0">
                        <a:buNone/>
                      </a:pPr>
                      <a:r>
                        <a:rPr lang="en-GB" sz="1400"/>
                        <a:t>Abertay University, Dundee</a:t>
                      </a:r>
                      <a:endParaRPr lang="en-GB" sz="1400" dirty="0"/>
                    </a:p>
                  </a:txBody>
                  <a:tcPr/>
                </a:tc>
                <a:tc>
                  <a:txBody>
                    <a:bodyPr/>
                    <a:lstStyle/>
                    <a:p>
                      <a:pPr lvl="0">
                        <a:buNone/>
                      </a:pPr>
                      <a:r>
                        <a:rPr lang="en-GB" sz="1400" b="0" i="0" u="none" strike="noStrike" noProof="0">
                          <a:latin typeface="Calibri"/>
                        </a:rPr>
                        <a:t>Computer Arts</a:t>
                      </a:r>
                      <a:endParaRPr lang="en-US" sz="1400"/>
                    </a:p>
                  </a:txBody>
                  <a:tcPr>
                    <a:lnR w="12700">
                      <a:solidFill>
                        <a:schemeClr val="tx1"/>
                      </a:solidFill>
                    </a:lnR>
                  </a:tcPr>
                </a:tc>
                <a:extLst>
                  <a:ext uri="{0D108BD9-81ED-4DB2-BD59-A6C34878D82A}">
                    <a16:rowId xmlns:a16="http://schemas.microsoft.com/office/drawing/2014/main" val="3298269023"/>
                  </a:ext>
                </a:extLst>
              </a:tr>
              <a:tr h="476250">
                <a:tc>
                  <a:txBody>
                    <a:bodyPr/>
                    <a:lstStyle/>
                    <a:p>
                      <a:pPr lvl="0">
                        <a:buNone/>
                      </a:pPr>
                      <a:r>
                        <a:rPr lang="en-GB" sz="1400" b="0" i="0" u="none" strike="noStrike" noProof="0">
                          <a:latin typeface="Calibri"/>
                        </a:rPr>
                        <a:t>University of Aberdeen</a:t>
                      </a:r>
                      <a:endParaRPr lang="en-US" sz="1400"/>
                    </a:p>
                  </a:txBody>
                  <a:tcPr>
                    <a:lnL w="12700">
                      <a:solidFill>
                        <a:schemeClr val="tx1"/>
                      </a:solidFill>
                    </a:lnL>
                  </a:tcPr>
                </a:tc>
                <a:tc>
                  <a:txBody>
                    <a:bodyPr/>
                    <a:lstStyle/>
                    <a:p>
                      <a:pPr lvl="0">
                        <a:buNone/>
                      </a:pPr>
                      <a:r>
                        <a:rPr lang="en-GB" sz="1400" b="0" i="0" u="none" strike="noStrike" noProof="0">
                          <a:latin typeface="Calibri"/>
                        </a:rPr>
                        <a:t>F</a:t>
                      </a:r>
                      <a:r>
                        <a:rPr lang="en-GB" sz="1400" b="0" i="0" u="none" strike="noStrike" noProof="0"/>
                        <a:t>ilm &amp; Visual Culture</a:t>
                      </a:r>
                      <a:endParaRPr lang="en-GB" sz="1400" b="0" i="0" u="none" strike="noStrike" noProof="0" dirty="0">
                        <a:latin typeface="Calibri"/>
                      </a:endParaRPr>
                    </a:p>
                  </a:txBody>
                  <a:tcPr/>
                </a:tc>
                <a:tc>
                  <a:txBody>
                    <a:bodyPr/>
                    <a:lstStyle/>
                    <a:p>
                      <a:pPr lvl="0">
                        <a:buNone/>
                      </a:pPr>
                      <a:endParaRPr lang="en-GB" sz="1400" dirty="0"/>
                    </a:p>
                  </a:txBody>
                  <a:tcPr>
                    <a:solidFill>
                      <a:schemeClr val="tx1"/>
                    </a:solidFill>
                  </a:tcPr>
                </a:tc>
                <a:tc>
                  <a:txBody>
                    <a:bodyPr/>
                    <a:lstStyle/>
                    <a:p>
                      <a:pPr lvl="0">
                        <a:buNone/>
                      </a:pPr>
                      <a:endParaRPr lang="en-GB" sz="1400" b="0" i="0" u="none" strike="noStrike" noProof="0" dirty="0">
                        <a:latin typeface="Calibri"/>
                      </a:endParaRPr>
                    </a:p>
                  </a:txBody>
                  <a:tcPr>
                    <a:lnR w="12700">
                      <a:solidFill>
                        <a:schemeClr val="tx1"/>
                      </a:solidFill>
                    </a:lnR>
                    <a:solidFill>
                      <a:schemeClr val="tx1"/>
                    </a:solidFill>
                  </a:tcPr>
                </a:tc>
                <a:extLst>
                  <a:ext uri="{0D108BD9-81ED-4DB2-BD59-A6C34878D82A}">
                    <a16:rowId xmlns:a16="http://schemas.microsoft.com/office/drawing/2014/main" val="3368092450"/>
                  </a:ext>
                </a:extLst>
              </a:tr>
            </a:tbl>
          </a:graphicData>
        </a:graphic>
      </p:graphicFrame>
    </p:spTree>
    <p:extLst>
      <p:ext uri="{BB962C8B-B14F-4D97-AF65-F5344CB8AC3E}">
        <p14:creationId xmlns:p14="http://schemas.microsoft.com/office/powerpoint/2010/main" val="21481995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a:solidFill>
                  <a:schemeClr val="bg1"/>
                </a:solidFill>
                <a:latin typeface="Avenir Next LT Pro" panose="020B0504020202020204" pitchFamily="34" charset="0"/>
              </a:rPr>
              <a:t>Want to </a:t>
            </a:r>
            <a:r>
              <a:rPr lang="en-GB" sz="4800">
                <a:solidFill>
                  <a:srgbClr val="0099CC"/>
                </a:solidFill>
                <a:latin typeface="Avenir Next LT Pro" panose="020B0504020202020204" pitchFamily="34" charset="0"/>
              </a:rPr>
              <a:t>learn more?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t">
            <a:normAutofit fontScale="92500" lnSpcReduction="10000"/>
          </a:bodyPr>
          <a:lstStyle/>
          <a:p>
            <a:pPr marL="0" indent="0">
              <a:buNone/>
            </a:pPr>
            <a:r>
              <a:rPr lang="en-GB" dirty="0">
                <a:latin typeface="+mj-lt"/>
                <a:cs typeface="Calibri Light"/>
              </a:rPr>
              <a:t>Find short films, teaching resources, video tutorials and classroom activities here:</a:t>
            </a:r>
          </a:p>
          <a:p>
            <a:r>
              <a:rPr lang="en-GB" sz="2800" dirty="0">
                <a:solidFill>
                  <a:srgbClr val="0099CC"/>
                </a:solidFill>
                <a:latin typeface="+mj-lt"/>
                <a:hlinkClick r:id="rId2">
                  <a:extLst>
                    <a:ext uri="{A12FA001-AC4F-418D-AE19-62706E023703}">
                      <ahyp:hlinkClr xmlns:ahyp="http://schemas.microsoft.com/office/drawing/2018/hyperlinkcolor" val="tx"/>
                    </a:ext>
                  </a:extLst>
                </a:hlinkClick>
              </a:rPr>
              <a:t>Screening Shorts</a:t>
            </a:r>
            <a:endParaRPr lang="en-GB" dirty="0">
              <a:solidFill>
                <a:srgbClr val="0099CC"/>
              </a:solidFill>
              <a:latin typeface="+mj-lt"/>
              <a:cs typeface="Calibri Light"/>
            </a:endParaRPr>
          </a:p>
          <a:p>
            <a:pPr marL="0" indent="0">
              <a:buNone/>
            </a:pPr>
            <a:r>
              <a:rPr lang="en-GB" dirty="0">
                <a:latin typeface="+mj-lt"/>
              </a:rPr>
              <a:t>Keep </a:t>
            </a:r>
            <a:r>
              <a:rPr lang="en-GB" dirty="0">
                <a:latin typeface="+mj-lt"/>
                <a:cs typeface="Calibri Light" panose="020F0302020204030204"/>
              </a:rPr>
              <a:t>up-to-date with film education events and opportunities and chat to other educators interested in film here:</a:t>
            </a:r>
            <a:endParaRPr lang="en-GB" dirty="0">
              <a:latin typeface="+mj-lt"/>
              <a:ea typeface="+mn-lt"/>
              <a:cs typeface="+mn-lt"/>
            </a:endParaRPr>
          </a:p>
          <a:p>
            <a:r>
              <a:rPr lang="en-GB" dirty="0">
                <a:solidFill>
                  <a:srgbClr val="0099CC"/>
                </a:solidFill>
                <a:latin typeface="+mj-lt"/>
                <a:hlinkClick r:id="rId3">
                  <a:extLst>
                    <a:ext uri="{A12FA001-AC4F-418D-AE19-62706E023703}">
                      <ahyp:hlinkClr xmlns:ahyp="http://schemas.microsoft.com/office/drawing/2018/hyperlinkcolor" val="tx"/>
                    </a:ext>
                  </a:extLst>
                </a:hlinkClick>
              </a:rPr>
              <a:t>Screen Scotland: Film Education | Microsoft Teams</a:t>
            </a:r>
            <a:endParaRPr lang="en-GB" dirty="0">
              <a:solidFill>
                <a:srgbClr val="0099CC"/>
              </a:solidFill>
              <a:latin typeface="+mj-lt"/>
              <a:ea typeface="+mn-lt"/>
              <a:cs typeface="+mn-lt"/>
            </a:endParaRPr>
          </a:p>
          <a:p>
            <a:pPr marL="0" indent="0">
              <a:buNone/>
            </a:pPr>
            <a:r>
              <a:rPr lang="en-GB" dirty="0">
                <a:latin typeface="+mj-lt"/>
              </a:rPr>
              <a:t>Learn more about our work and the role of film education here:</a:t>
            </a:r>
            <a:endParaRPr lang="en-GB" dirty="0">
              <a:latin typeface="+mj-lt"/>
              <a:ea typeface="+mn-lt"/>
              <a:cs typeface="+mn-lt"/>
            </a:endParaRPr>
          </a:p>
          <a:p>
            <a:r>
              <a:rPr lang="en-GB" dirty="0">
                <a:solidFill>
                  <a:srgbClr val="0099CC"/>
                </a:solidFill>
                <a:latin typeface="+mj-lt"/>
                <a:hlinkClick r:id="rId4">
                  <a:extLst>
                    <a:ext uri="{A12FA001-AC4F-418D-AE19-62706E023703}">
                      <ahyp:hlinkClr xmlns:ahyp="http://schemas.microsoft.com/office/drawing/2018/hyperlinkcolor" val="tx"/>
                    </a:ext>
                  </a:extLst>
                </a:hlinkClick>
              </a:rPr>
              <a:t>Film Education | Screen Scotland Website</a:t>
            </a:r>
            <a:endParaRPr lang="en-GB" dirty="0">
              <a:latin typeface="+mj-lt"/>
              <a:ea typeface="+mn-lt"/>
              <a:cs typeface="+mn-lt"/>
            </a:endParaRPr>
          </a:p>
          <a:p>
            <a:pPr marL="0" indent="0">
              <a:buNone/>
            </a:pPr>
            <a:r>
              <a:rPr lang="en-GB" dirty="0">
                <a:latin typeface="+mj-lt"/>
              </a:rPr>
              <a:t>Or contact us directly via: </a:t>
            </a:r>
            <a:endParaRPr lang="en-GB" dirty="0">
              <a:latin typeface="+mj-lt"/>
              <a:ea typeface="+mn-lt"/>
              <a:cs typeface="+mn-lt"/>
            </a:endParaRPr>
          </a:p>
          <a:p>
            <a:r>
              <a:rPr lang="en-GB" dirty="0">
                <a:solidFill>
                  <a:srgbClr val="0099CC"/>
                </a:solidFill>
                <a:latin typeface="+mj-lt"/>
                <a:hlinkClick r:id="rId5">
                  <a:extLst>
                    <a:ext uri="{A12FA001-AC4F-418D-AE19-62706E023703}">
                      <ahyp:hlinkClr xmlns:ahyp="http://schemas.microsoft.com/office/drawing/2018/hyperlinkcolor" val="tx"/>
                    </a:ext>
                  </a:extLst>
                </a:hlinkClick>
              </a:rPr>
              <a:t>Scott.Donaldson@creativescotland.com</a:t>
            </a:r>
            <a:r>
              <a:rPr lang="en-GB" dirty="0">
                <a:solidFill>
                  <a:srgbClr val="0099CC"/>
                </a:solidFill>
                <a:latin typeface="+mj-lt"/>
              </a:rPr>
              <a:t> </a:t>
            </a:r>
            <a:r>
              <a:rPr lang="en-GB" dirty="0">
                <a:latin typeface="+mj-lt"/>
              </a:rPr>
              <a:t>Head of Film Education</a:t>
            </a:r>
            <a:endParaRPr lang="en-GB" dirty="0">
              <a:latin typeface="+mj-lt"/>
              <a:ea typeface="+mn-lt"/>
              <a:cs typeface="+mn-lt"/>
            </a:endParaRPr>
          </a:p>
          <a:p>
            <a:r>
              <a:rPr lang="en-GB" dirty="0">
                <a:solidFill>
                  <a:srgbClr val="0099CC"/>
                </a:solidFill>
                <a:latin typeface="+mj-lt"/>
                <a:hlinkClick r:id="rId5">
                  <a:extLst>
                    <a:ext uri="{A12FA001-AC4F-418D-AE19-62706E023703}">
                      <ahyp:hlinkClr xmlns:ahyp="http://schemas.microsoft.com/office/drawing/2018/hyperlinkcolor" val="tx"/>
                    </a:ext>
                  </a:extLst>
                </a:hlinkClick>
              </a:rPr>
              <a:t>Gail.Robertson@creativescotland.com</a:t>
            </a:r>
            <a:r>
              <a:rPr lang="en-GB" dirty="0">
                <a:solidFill>
                  <a:srgbClr val="0099CC"/>
                </a:solidFill>
                <a:latin typeface="+mj-lt"/>
              </a:rPr>
              <a:t> </a:t>
            </a:r>
            <a:r>
              <a:rPr lang="en-GB" dirty="0">
                <a:latin typeface="+mj-lt"/>
              </a:rPr>
              <a:t>Film Education Officer</a:t>
            </a:r>
            <a:endParaRPr lang="en-GB" dirty="0">
              <a:latin typeface="+mj-lt"/>
              <a:ea typeface="+mn-lt"/>
              <a:cs typeface="+mn-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176472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Links from </a:t>
            </a:r>
            <a:r>
              <a:rPr lang="en-GB" sz="4800" dirty="0">
                <a:solidFill>
                  <a:srgbClr val="0099CC"/>
                </a:solidFill>
                <a:latin typeface="Avenir Next LT Pro" panose="020B0504020202020204" pitchFamily="34" charset="0"/>
              </a:rPr>
              <a:t>today’s session</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ctr">
            <a:noAutofit/>
          </a:bodyPr>
          <a:lstStyle/>
          <a:p>
            <a:pPr marL="0" indent="0">
              <a:buNone/>
            </a:pPr>
            <a:r>
              <a:rPr lang="en-GB" dirty="0">
                <a:solidFill>
                  <a:srgbClr val="0099CC"/>
                </a:solidFill>
                <a:latin typeface="Calibri Light"/>
                <a:cs typeface="Calibri"/>
                <a:hlinkClick r:id="rId2">
                  <a:extLst>
                    <a:ext uri="{A12FA001-AC4F-418D-AE19-62706E023703}">
                      <ahyp:hlinkClr xmlns:ahyp="http://schemas.microsoft.com/office/drawing/2018/hyperlinkcolor" val="tx"/>
                    </a:ext>
                  </a:extLst>
                </a:hlinkClick>
              </a:rPr>
              <a:t>Edinburgh Napier University</a:t>
            </a:r>
            <a:endParaRPr lang="en-GB">
              <a:solidFill>
                <a:srgbClr val="0099CC"/>
              </a:solidFill>
              <a:latin typeface="Calibri" panose="020F0502020204030204"/>
              <a:cs typeface="Calibri"/>
            </a:endParaRPr>
          </a:p>
          <a:p>
            <a:pPr marL="457200" indent="-457200"/>
            <a:r>
              <a:rPr lang="en-GB">
                <a:latin typeface="Calibri Light"/>
                <a:cs typeface="Calibri Light"/>
              </a:rPr>
              <a:t>On-campus Open Day: Sat 30 October 2021</a:t>
            </a:r>
            <a:endParaRPr lang="en-GB">
              <a:latin typeface="Calibri Light"/>
              <a:ea typeface="+mn-lt"/>
              <a:cs typeface="Calibri Light"/>
            </a:endParaRPr>
          </a:p>
          <a:p>
            <a:pPr marL="0" indent="0">
              <a:buNone/>
            </a:pPr>
            <a:r>
              <a:rPr lang="en-GB" dirty="0">
                <a:solidFill>
                  <a:srgbClr val="0099CC"/>
                </a:solidFill>
                <a:latin typeface="Calibri Light"/>
                <a:cs typeface="Calibri"/>
                <a:hlinkClick r:id="rId3">
                  <a:extLst>
                    <a:ext uri="{A12FA001-AC4F-418D-AE19-62706E023703}">
                      <ahyp:hlinkClr xmlns:ahyp="http://schemas.microsoft.com/office/drawing/2018/hyperlinkcolor" val="tx"/>
                    </a:ext>
                  </a:extLst>
                </a:hlinkClick>
              </a:rPr>
              <a:t>University of Stirling</a:t>
            </a:r>
            <a:endParaRPr lang="en-GB">
              <a:solidFill>
                <a:srgbClr val="0099CC"/>
              </a:solidFill>
              <a:latin typeface="Calibri Light"/>
              <a:ea typeface="+mn-lt"/>
              <a:cs typeface="+mn-lt"/>
            </a:endParaRPr>
          </a:p>
          <a:p>
            <a:pPr marL="457200" indent="-457200"/>
            <a:r>
              <a:rPr lang="en-GB">
                <a:latin typeface="Calibri Light"/>
                <a:cs typeface="Calibri Light"/>
              </a:rPr>
              <a:t>Virtual Open Day: Sat 23 October 2021</a:t>
            </a:r>
            <a:endParaRPr lang="en-GB">
              <a:latin typeface="Calibri Light"/>
              <a:cs typeface="Calibri"/>
            </a:endParaRPr>
          </a:p>
          <a:p>
            <a:pPr marL="0" indent="0">
              <a:buNone/>
            </a:pPr>
            <a:r>
              <a:rPr lang="en-GB" dirty="0">
                <a:solidFill>
                  <a:srgbClr val="0099CC"/>
                </a:solidFill>
                <a:latin typeface="Calibri Light"/>
                <a:cs typeface="Calibri"/>
                <a:hlinkClick r:id="rId4">
                  <a:extLst>
                    <a:ext uri="{A12FA001-AC4F-418D-AE19-62706E023703}">
                      <ahyp:hlinkClr xmlns:ahyp="http://schemas.microsoft.com/office/drawing/2018/hyperlinkcolor" val="tx"/>
                    </a:ext>
                  </a:extLst>
                </a:hlinkClick>
              </a:rPr>
              <a:t>Edinburgh College of Art</a:t>
            </a:r>
            <a:endParaRPr lang="en-GB">
              <a:solidFill>
                <a:srgbClr val="0099CC"/>
              </a:solidFill>
              <a:latin typeface="Calibri"/>
              <a:cs typeface="Calibri"/>
            </a:endParaRPr>
          </a:p>
          <a:p>
            <a:pPr marL="457200" indent="-457200"/>
            <a:r>
              <a:rPr lang="en-GB">
                <a:latin typeface="Calibri Light"/>
                <a:cs typeface="Calibri Light"/>
              </a:rPr>
              <a:t>Open Days: TBC 2022</a:t>
            </a:r>
            <a:endParaRPr lang="en-GB">
              <a:ea typeface="+mn-lt"/>
              <a:cs typeface="+mn-lt"/>
            </a:endParaRPr>
          </a:p>
          <a:p>
            <a:pPr marL="0" indent="0">
              <a:buNone/>
            </a:pPr>
            <a:r>
              <a:rPr lang="en-GB" dirty="0">
                <a:solidFill>
                  <a:srgbClr val="0099CC"/>
                </a:solidFill>
                <a:latin typeface="Calibri Light"/>
                <a:ea typeface="+mn-lt"/>
                <a:cs typeface="+mn-lt"/>
                <a:hlinkClick r:id="rId5">
                  <a:extLst>
                    <a:ext uri="{A12FA001-AC4F-418D-AE19-62706E023703}">
                      <ahyp:hlinkClr xmlns:ahyp="http://schemas.microsoft.com/office/drawing/2018/hyperlinkcolor" val="tx"/>
                    </a:ext>
                  </a:extLst>
                </a:hlinkClick>
              </a:rPr>
              <a:t>University of the West of Scotland</a:t>
            </a:r>
            <a:endParaRPr lang="en-GB">
              <a:solidFill>
                <a:srgbClr val="0099CC"/>
              </a:solidFill>
              <a:latin typeface="Calibri" panose="020F0502020204030204"/>
              <a:ea typeface="+mn-lt"/>
              <a:cs typeface="+mn-lt"/>
            </a:endParaRPr>
          </a:p>
          <a:p>
            <a:pPr marL="457200" indent="-457200"/>
            <a:r>
              <a:rPr lang="en-GB">
                <a:latin typeface="Calibri Light"/>
                <a:ea typeface="+mn-lt"/>
                <a:cs typeface="Calibri Light"/>
              </a:rPr>
              <a:t>Online</a:t>
            </a:r>
            <a:r>
              <a:rPr lang="en-GB">
                <a:latin typeface="Calibri Light"/>
                <a:cs typeface="Calibri Light"/>
              </a:rPr>
              <a:t> Open Day: Sat 23 October 2021</a:t>
            </a:r>
            <a:endParaRPr lang="en-GB">
              <a:ea typeface="+mn-lt"/>
              <a:cs typeface="+mn-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0790541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293914" y="365125"/>
            <a:ext cx="98762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Question</a:t>
            </a:r>
            <a:r>
              <a:rPr lang="en-GB" sz="4800" dirty="0">
                <a:solidFill>
                  <a:srgbClr val="0099CC"/>
                </a:solidFill>
                <a:latin typeface="Avenir Next LT Pro" panose="020B0504020202020204" pitchFamily="34" charset="0"/>
              </a:rPr>
              <a:t> Time</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C1BAFFC4-2BB3-44B5-A9C0-F2DBB809A5ED}"/>
              </a:ext>
            </a:extLst>
          </p:cNvPr>
          <p:cNvPicPr>
            <a:picLocks noChangeAspect="1"/>
          </p:cNvPicPr>
          <p:nvPr/>
        </p:nvPicPr>
        <p:blipFill>
          <a:blip r:embed="rId3"/>
          <a:stretch>
            <a:fillRect/>
          </a:stretch>
        </p:blipFill>
        <p:spPr>
          <a:xfrm>
            <a:off x="380999" y="1774371"/>
            <a:ext cx="9789159" cy="3690258"/>
          </a:xfrm>
          <a:prstGeom prst="rect">
            <a:avLst/>
          </a:prstGeom>
          <a:ln w="76200">
            <a:solidFill>
              <a:srgbClr val="0099CC"/>
            </a:solidFill>
          </a:ln>
        </p:spPr>
      </p:pic>
      <p:sp>
        <p:nvSpPr>
          <p:cNvPr id="10" name="TextBox 9">
            <a:extLst>
              <a:ext uri="{FF2B5EF4-FFF2-40B4-BE49-F238E27FC236}">
                <a16:creationId xmlns:a16="http://schemas.microsoft.com/office/drawing/2014/main" id="{A673A612-C7AC-427D-9DD1-3DACEC1C8444}"/>
              </a:ext>
            </a:extLst>
          </p:cNvPr>
          <p:cNvSpPr txBox="1"/>
          <p:nvPr/>
        </p:nvSpPr>
        <p:spPr>
          <a:xfrm>
            <a:off x="3069772" y="3244334"/>
            <a:ext cx="6139542" cy="369332"/>
          </a:xfrm>
          <a:prstGeom prst="rect">
            <a:avLst/>
          </a:prstGeom>
          <a:noFill/>
        </p:spPr>
        <p:txBody>
          <a:bodyPr wrap="square">
            <a:spAutoFit/>
          </a:bodyPr>
          <a:lstStyle/>
          <a:p>
            <a:r>
              <a:rPr lang="en-GB" b="0" i="0" dirty="0">
                <a:solidFill>
                  <a:srgbClr val="000000"/>
                </a:solidFill>
                <a:effectLst/>
                <a:latin typeface="Times New Roman" panose="02020603050405020304" pitchFamily="18" charset="0"/>
              </a:rPr>
              <a:t> </a:t>
            </a:r>
            <a:endParaRPr lang="en-GB" dirty="0"/>
          </a:p>
        </p:txBody>
      </p:sp>
      <p:sp>
        <p:nvSpPr>
          <p:cNvPr id="11" name="TextBox 10">
            <a:extLst>
              <a:ext uri="{FF2B5EF4-FFF2-40B4-BE49-F238E27FC236}">
                <a16:creationId xmlns:a16="http://schemas.microsoft.com/office/drawing/2014/main" id="{E195BD47-D648-4667-8FED-18EAA6A15CA3}"/>
              </a:ext>
            </a:extLst>
          </p:cNvPr>
          <p:cNvSpPr txBox="1"/>
          <p:nvPr/>
        </p:nvSpPr>
        <p:spPr>
          <a:xfrm>
            <a:off x="380998" y="5660986"/>
            <a:ext cx="9789159" cy="830997"/>
          </a:xfrm>
          <a:prstGeom prst="rect">
            <a:avLst/>
          </a:prstGeom>
          <a:noFill/>
        </p:spPr>
        <p:txBody>
          <a:bodyPr wrap="square">
            <a:spAutoFit/>
          </a:bodyPr>
          <a:lstStyle/>
          <a:p>
            <a:pPr algn="ctr"/>
            <a:r>
              <a:rPr lang="en-GB" sz="2300" b="0" i="0" u="none" strike="noStrike" dirty="0">
                <a:solidFill>
                  <a:srgbClr val="000000"/>
                </a:solidFill>
                <a:effectLst/>
                <a:latin typeface="+mj-lt"/>
              </a:rPr>
              <a:t>Please leave us some feedback on our Padlet: </a:t>
            </a:r>
            <a:r>
              <a:rPr lang="en-GB" sz="2400" dirty="0">
                <a:latin typeface="+mj-lt"/>
                <a:hlinkClick r:id="rId4"/>
              </a:rPr>
              <a:t>Step Up: University and College Courses in Film (padlet.com)</a:t>
            </a:r>
            <a:r>
              <a:rPr lang="en-GB" sz="2400" dirty="0">
                <a:latin typeface="+mj-lt"/>
              </a:rPr>
              <a:t> </a:t>
            </a:r>
            <a:r>
              <a:rPr lang="en-GB" sz="2300" b="0" i="0" u="none" strike="noStrike" dirty="0">
                <a:solidFill>
                  <a:srgbClr val="000000"/>
                </a:solidFill>
                <a:effectLst/>
                <a:latin typeface="+mj-lt"/>
              </a:rPr>
              <a:t>The link has been posted in the chat too.</a:t>
            </a:r>
            <a:r>
              <a:rPr lang="en-GB" sz="2300" b="0" i="0" dirty="0">
                <a:solidFill>
                  <a:srgbClr val="000000"/>
                </a:solidFill>
                <a:effectLst/>
                <a:latin typeface="+mj-lt"/>
              </a:rPr>
              <a:t>​</a:t>
            </a:r>
            <a:endParaRPr lang="en-GB" sz="2300" dirty="0">
              <a:latin typeface="+mj-lt"/>
            </a:endParaRPr>
          </a:p>
        </p:txBody>
      </p:sp>
    </p:spTree>
    <p:extLst>
      <p:ext uri="{BB962C8B-B14F-4D97-AF65-F5344CB8AC3E}">
        <p14:creationId xmlns:p14="http://schemas.microsoft.com/office/powerpoint/2010/main" val="1209315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Kirsten </a:t>
            </a:r>
            <a:r>
              <a:rPr lang="en-GB" sz="4800" dirty="0">
                <a:solidFill>
                  <a:srgbClr val="0099CC"/>
                </a:solidFill>
                <a:latin typeface="Avenir Next LT Pro" panose="020B0504020202020204" pitchFamily="34" charset="0"/>
              </a:rPr>
              <a:t>MacLeod</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rmAutofit/>
          </a:bodyPr>
          <a:lstStyle/>
          <a:p>
            <a:pPr marL="0" indent="0" algn="just">
              <a:buNone/>
            </a:pPr>
            <a:r>
              <a:rPr lang="en-GB" sz="3200" b="1" dirty="0" err="1">
                <a:latin typeface="Calibri Light"/>
                <a:ea typeface="+mn-lt"/>
                <a:cs typeface="+mn-lt"/>
              </a:rPr>
              <a:t>Dr.</a:t>
            </a:r>
            <a:r>
              <a:rPr lang="en-GB" sz="3200" b="1" dirty="0">
                <a:latin typeface="Calibri Light"/>
                <a:ea typeface="+mn-lt"/>
                <a:cs typeface="+mn-lt"/>
              </a:rPr>
              <a:t> Kirsten MacLeod</a:t>
            </a:r>
            <a:r>
              <a:rPr lang="en-GB" sz="3200" dirty="0">
                <a:latin typeface="Calibri Light"/>
                <a:ea typeface="+mn-lt"/>
                <a:cs typeface="+mn-lt"/>
              </a:rPr>
              <a:t> is Associate Professor in Creative Media Practice and Programme Leader for BA Television at Edinburgh Napier University. </a:t>
            </a:r>
            <a:endParaRPr lang="en-GB" sz="3200" dirty="0">
              <a:latin typeface="Calibri Light"/>
              <a:cs typeface="Calibri Ligh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BA66484B-907A-4346-98B9-15886DB54847}"/>
              </a:ext>
            </a:extLst>
          </p:cNvPr>
          <p:cNvPicPr>
            <a:picLocks noChangeAspect="1"/>
          </p:cNvPicPr>
          <p:nvPr/>
        </p:nvPicPr>
        <p:blipFill>
          <a:blip r:embed="rId3"/>
          <a:stretch>
            <a:fillRect/>
          </a:stretch>
        </p:blipFill>
        <p:spPr>
          <a:xfrm>
            <a:off x="7603723" y="2692219"/>
            <a:ext cx="2421284" cy="24212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21678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1782" y="1516417"/>
            <a:ext cx="8996218" cy="2508379"/>
          </a:xfrm>
        </p:spPr>
        <p:txBody>
          <a:bodyPr/>
          <a:lstStyle/>
          <a:p>
            <a:r>
              <a:rPr lang="en-US" dirty="0"/>
              <a:t>Scripted/Drama Production Courses</a:t>
            </a:r>
            <a:br>
              <a:rPr lang="en-US" dirty="0"/>
            </a:br>
            <a:r>
              <a:rPr lang="en-US" dirty="0"/>
              <a:t>Scotland 2021/22</a:t>
            </a:r>
          </a:p>
        </p:txBody>
      </p:sp>
      <p:sp>
        <p:nvSpPr>
          <p:cNvPr id="3" name="Subtitle 2"/>
          <p:cNvSpPr>
            <a:spLocks noGrp="1"/>
          </p:cNvSpPr>
          <p:nvPr>
            <p:ph type="subTitle" idx="1"/>
          </p:nvPr>
        </p:nvSpPr>
        <p:spPr>
          <a:xfrm>
            <a:off x="1671782" y="4563059"/>
            <a:ext cx="8996218" cy="1655762"/>
          </a:xfrm>
        </p:spPr>
        <p:txBody>
          <a:bodyPr/>
          <a:lstStyle/>
          <a:p>
            <a:r>
              <a:rPr lang="en-US" dirty="0"/>
              <a:t>Dr. Kirsten MacLeod</a:t>
            </a:r>
          </a:p>
          <a:p>
            <a:r>
              <a:rPr lang="en-US" dirty="0"/>
              <a:t>Associate Professor Creative Media Practice</a:t>
            </a:r>
          </a:p>
          <a:p>
            <a:r>
              <a:rPr lang="en-US" dirty="0"/>
              <a:t>Edinburgh Napier University (k.macleod2@napier.ac.uk)</a:t>
            </a:r>
          </a:p>
          <a:p>
            <a:endParaRPr lang="en-US" dirty="0"/>
          </a:p>
        </p:txBody>
      </p:sp>
    </p:spTree>
    <p:extLst>
      <p:ext uri="{BB962C8B-B14F-4D97-AF65-F5344CB8AC3E}">
        <p14:creationId xmlns:p14="http://schemas.microsoft.com/office/powerpoint/2010/main" val="880713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6436" y="531994"/>
            <a:ext cx="9617364" cy="1412589"/>
          </a:xfrm>
        </p:spPr>
        <p:txBody>
          <a:bodyPr/>
          <a:lstStyle/>
          <a:p>
            <a:r>
              <a:rPr lang="en-US" dirty="0"/>
              <a:t>Drama/ Scripted Production </a:t>
            </a:r>
            <a:r>
              <a:rPr lang="en-US" dirty="0" err="1"/>
              <a:t>Programmes</a:t>
            </a:r>
            <a:endParaRPr lang="en-US" dirty="0"/>
          </a:p>
        </p:txBody>
      </p:sp>
      <p:sp>
        <p:nvSpPr>
          <p:cNvPr id="3" name="Content Placeholder 2"/>
          <p:cNvSpPr>
            <a:spLocks noGrp="1"/>
          </p:cNvSpPr>
          <p:nvPr>
            <p:ph idx="1"/>
          </p:nvPr>
        </p:nvSpPr>
        <p:spPr>
          <a:xfrm>
            <a:off x="1736436" y="1944583"/>
            <a:ext cx="9617364" cy="4576630"/>
          </a:xfrm>
        </p:spPr>
        <p:txBody>
          <a:bodyPr>
            <a:normAutofit fontScale="92500" lnSpcReduction="10000"/>
          </a:bodyPr>
          <a:lstStyle/>
          <a:p>
            <a:endParaRPr lang="en-US" b="1" dirty="0"/>
          </a:p>
          <a:p>
            <a:r>
              <a:rPr lang="en-US" b="1" dirty="0"/>
              <a:t>BA (</a:t>
            </a:r>
            <a:r>
              <a:rPr lang="en-US" b="1" dirty="0" err="1"/>
              <a:t>Hons</a:t>
            </a:r>
            <a:r>
              <a:rPr lang="en-US" b="1" dirty="0"/>
              <a:t>) Film Edinburgh Napier</a:t>
            </a:r>
          </a:p>
          <a:p>
            <a:r>
              <a:rPr lang="en-US" sz="1400" dirty="0">
                <a:hlinkClick r:id="rId2"/>
              </a:rPr>
              <a:t>https://www.napier.ac.uk/courses/ba-hons-film-undergraduate-fulltime</a:t>
            </a:r>
            <a:r>
              <a:rPr lang="en-US" sz="1400" dirty="0"/>
              <a:t> </a:t>
            </a:r>
          </a:p>
          <a:p>
            <a:r>
              <a:rPr lang="en-US" b="1" dirty="0"/>
              <a:t>BA (</a:t>
            </a:r>
            <a:r>
              <a:rPr lang="en-US" b="1" dirty="0" err="1"/>
              <a:t>Hons</a:t>
            </a:r>
            <a:r>
              <a:rPr lang="en-US" b="1" dirty="0"/>
              <a:t>) Television, Edinburgh Napier</a:t>
            </a:r>
            <a:r>
              <a:rPr lang="en-US" dirty="0"/>
              <a:t>. Direct entry 3</a:t>
            </a:r>
            <a:r>
              <a:rPr lang="en-US" baseline="30000" dirty="0"/>
              <a:t>rd</a:t>
            </a:r>
            <a:r>
              <a:rPr lang="en-US" dirty="0"/>
              <a:t> </a:t>
            </a:r>
            <a:r>
              <a:rPr lang="en-US" dirty="0" err="1"/>
              <a:t>yr</a:t>
            </a:r>
            <a:r>
              <a:rPr lang="en-US" dirty="0"/>
              <a:t> (following college HNC, HND) </a:t>
            </a:r>
          </a:p>
          <a:p>
            <a:r>
              <a:rPr lang="en-US" sz="1400" dirty="0">
                <a:hlinkClick r:id="rId3"/>
              </a:rPr>
              <a:t>https://www.napier.ac.uk/courses/ba-hons-television-undergraduate-fulltime</a:t>
            </a:r>
            <a:r>
              <a:rPr lang="en-US" sz="1400" dirty="0"/>
              <a:t> </a:t>
            </a:r>
          </a:p>
          <a:p>
            <a:r>
              <a:rPr lang="en-US" b="1" dirty="0"/>
              <a:t>Royal Conservatoire Scotland</a:t>
            </a:r>
            <a:r>
              <a:rPr lang="en-US" dirty="0"/>
              <a:t>, Glasgow</a:t>
            </a:r>
          </a:p>
          <a:p>
            <a:r>
              <a:rPr lang="en-US" dirty="0"/>
              <a:t>BA Filmmaking: </a:t>
            </a:r>
            <a:r>
              <a:rPr lang="en-US" sz="1400" dirty="0">
                <a:hlinkClick r:id="rId4"/>
              </a:rPr>
              <a:t>https://www.rcs.ac.uk/film/</a:t>
            </a:r>
            <a:r>
              <a:rPr lang="en-US" sz="1400" dirty="0"/>
              <a:t>    </a:t>
            </a:r>
            <a:r>
              <a:rPr lang="en-US" sz="1600" dirty="0">
                <a:hlinkClick r:id="rId5"/>
              </a:rPr>
              <a:t>https://www.rcs.ac.uk/courses/ba-filmmaking/</a:t>
            </a:r>
            <a:r>
              <a:rPr lang="en-US" sz="1600" dirty="0"/>
              <a:t> </a:t>
            </a:r>
          </a:p>
          <a:p>
            <a:r>
              <a:rPr lang="en-US" b="1" dirty="0"/>
              <a:t>University of the West of Scotland</a:t>
            </a:r>
          </a:p>
          <a:p>
            <a:r>
              <a:rPr lang="en-US" dirty="0"/>
              <a:t>BA (</a:t>
            </a:r>
            <a:r>
              <a:rPr lang="en-US" dirty="0" err="1"/>
              <a:t>Hons</a:t>
            </a:r>
            <a:r>
              <a:rPr lang="en-US" dirty="0"/>
              <a:t>) Broadcast Production: Television &amp; Radio </a:t>
            </a:r>
            <a:r>
              <a:rPr lang="en-US" sz="1800" dirty="0">
                <a:hlinkClick r:id="rId6"/>
              </a:rPr>
              <a:t>https://www.uws.ac.uk/study/undergraduate/undergraduate-course-search/broadcast-production-tv-radio/</a:t>
            </a:r>
            <a:r>
              <a:rPr lang="en-US" sz="1800" dirty="0"/>
              <a:t> </a:t>
            </a:r>
          </a:p>
          <a:p>
            <a:endParaRPr lang="en-US" dirty="0"/>
          </a:p>
        </p:txBody>
      </p:sp>
    </p:spTree>
    <p:extLst>
      <p:ext uri="{BB962C8B-B14F-4D97-AF65-F5344CB8AC3E}">
        <p14:creationId xmlns:p14="http://schemas.microsoft.com/office/powerpoint/2010/main" val="2540068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6436" y="1103327"/>
            <a:ext cx="9617364" cy="564257"/>
          </a:xfrm>
        </p:spPr>
        <p:txBody>
          <a:bodyPr/>
          <a:lstStyle/>
          <a:p>
            <a:r>
              <a:rPr lang="en-US" dirty="0"/>
              <a:t>For more Information</a:t>
            </a:r>
          </a:p>
        </p:txBody>
      </p:sp>
      <p:sp>
        <p:nvSpPr>
          <p:cNvPr id="3" name="Content Placeholder 2"/>
          <p:cNvSpPr>
            <a:spLocks noGrp="1"/>
          </p:cNvSpPr>
          <p:nvPr>
            <p:ph idx="1"/>
          </p:nvPr>
        </p:nvSpPr>
        <p:spPr/>
        <p:txBody>
          <a:bodyPr/>
          <a:lstStyle/>
          <a:p>
            <a:r>
              <a:rPr lang="en-US" b="1" dirty="0" err="1"/>
              <a:t>Screenskills</a:t>
            </a:r>
            <a:r>
              <a:rPr lang="en-US" dirty="0"/>
              <a:t>: </a:t>
            </a:r>
            <a:r>
              <a:rPr lang="en-US" sz="1600" dirty="0">
                <a:hlinkClick r:id="rId2"/>
              </a:rPr>
              <a:t>https://www.screenskills.com/starting-your-career/job-profiles/film-and-tv-drama/</a:t>
            </a:r>
            <a:r>
              <a:rPr lang="en-US" sz="1600" dirty="0"/>
              <a:t> </a:t>
            </a:r>
          </a:p>
          <a:p>
            <a:r>
              <a:rPr lang="en-US" b="1" dirty="0"/>
              <a:t>Royal Television Society</a:t>
            </a:r>
            <a:r>
              <a:rPr lang="en-US" dirty="0"/>
              <a:t>: </a:t>
            </a:r>
            <a:r>
              <a:rPr lang="en-US" sz="1600" dirty="0">
                <a:hlinkClick r:id="rId3"/>
              </a:rPr>
              <a:t>https://rts.org.uk/education-and-training-pages/education-training</a:t>
            </a:r>
            <a:r>
              <a:rPr lang="en-US" sz="1600" dirty="0"/>
              <a:t> </a:t>
            </a:r>
          </a:p>
          <a:p>
            <a:r>
              <a:rPr lang="en-US" b="1" dirty="0"/>
              <a:t>Creative Scotland</a:t>
            </a:r>
            <a:r>
              <a:rPr lang="en-US" dirty="0"/>
              <a:t>: </a:t>
            </a:r>
            <a:r>
              <a:rPr lang="en-US" sz="1600" dirty="0">
                <a:hlinkClick r:id="rId4"/>
              </a:rPr>
              <a:t>https://www.creativescotland.com/resources</a:t>
            </a:r>
            <a:r>
              <a:rPr lang="en-US" sz="1600" dirty="0"/>
              <a:t> </a:t>
            </a:r>
          </a:p>
          <a:p>
            <a:r>
              <a:rPr lang="en-US" b="1" dirty="0"/>
              <a:t>Screen Scotland</a:t>
            </a:r>
            <a:r>
              <a:rPr lang="en-US" dirty="0"/>
              <a:t>: </a:t>
            </a:r>
            <a:r>
              <a:rPr lang="en-US" sz="1600" dirty="0">
                <a:hlinkClick r:id="rId5"/>
              </a:rPr>
              <a:t>https://www.screen.scot/film-education</a:t>
            </a:r>
            <a:r>
              <a:rPr lang="en-US" sz="1600" dirty="0"/>
              <a:t> </a:t>
            </a:r>
          </a:p>
          <a:p>
            <a:r>
              <a:rPr lang="en-US" b="1" dirty="0"/>
              <a:t>BAFTA Guru</a:t>
            </a:r>
            <a:r>
              <a:rPr lang="en-US" dirty="0"/>
              <a:t>: </a:t>
            </a:r>
            <a:r>
              <a:rPr lang="en-US" sz="1600" dirty="0">
                <a:hlinkClick r:id="rId6"/>
              </a:rPr>
              <a:t>http://guru.bafta.org/</a:t>
            </a:r>
            <a:r>
              <a:rPr lang="en-US" sz="1600" dirty="0"/>
              <a:t> </a:t>
            </a:r>
          </a:p>
        </p:txBody>
      </p:sp>
    </p:spTree>
    <p:extLst>
      <p:ext uri="{BB962C8B-B14F-4D97-AF65-F5344CB8AC3E}">
        <p14:creationId xmlns:p14="http://schemas.microsoft.com/office/powerpoint/2010/main" val="269638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0"/>
          <p:cNvSpPr txBox="1">
            <a:spLocks noChangeArrowheads="1"/>
          </p:cNvSpPr>
          <p:nvPr/>
        </p:nvSpPr>
        <p:spPr bwMode="auto">
          <a:xfrm>
            <a:off x="6383867" y="5319713"/>
            <a:ext cx="687917" cy="2857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600"/>
              <a:t>Dressing Props</a:t>
            </a:r>
            <a:endParaRPr lang="en-US" sz="600"/>
          </a:p>
        </p:txBody>
      </p:sp>
      <p:sp>
        <p:nvSpPr>
          <p:cNvPr id="3075" name="Text Box 128"/>
          <p:cNvSpPr txBox="1">
            <a:spLocks noChangeArrowheads="1"/>
          </p:cNvSpPr>
          <p:nvPr/>
        </p:nvSpPr>
        <p:spPr bwMode="auto">
          <a:xfrm>
            <a:off x="6474884" y="4856163"/>
            <a:ext cx="548216" cy="2857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600"/>
              <a:t>Props Buyer</a:t>
            </a:r>
            <a:endParaRPr lang="en-US" sz="600"/>
          </a:p>
        </p:txBody>
      </p:sp>
      <p:sp>
        <p:nvSpPr>
          <p:cNvPr id="3076" name="Text Box 4"/>
          <p:cNvSpPr txBox="1">
            <a:spLocks noChangeArrowheads="1"/>
          </p:cNvSpPr>
          <p:nvPr/>
        </p:nvSpPr>
        <p:spPr bwMode="auto">
          <a:xfrm>
            <a:off x="4732867" y="563564"/>
            <a:ext cx="2080492" cy="307777"/>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r>
              <a:rPr lang="en-GB" sz="1400" b="1"/>
              <a:t>Executive Producer(s)</a:t>
            </a:r>
            <a:endParaRPr lang="en-US" sz="1400" b="1"/>
          </a:p>
        </p:txBody>
      </p:sp>
      <p:sp>
        <p:nvSpPr>
          <p:cNvPr id="3077" name="Text Box 5"/>
          <p:cNvSpPr txBox="1">
            <a:spLocks noChangeArrowheads="1"/>
          </p:cNvSpPr>
          <p:nvPr/>
        </p:nvSpPr>
        <p:spPr bwMode="auto">
          <a:xfrm>
            <a:off x="5317067" y="936626"/>
            <a:ext cx="1192278" cy="307777"/>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r>
              <a:rPr lang="en-GB" sz="1400" b="1"/>
              <a:t>Producer(s)</a:t>
            </a:r>
            <a:endParaRPr lang="en-US" sz="1400" b="1"/>
          </a:p>
        </p:txBody>
      </p:sp>
      <p:sp>
        <p:nvSpPr>
          <p:cNvPr id="3078" name="Text Box 6"/>
          <p:cNvSpPr txBox="1">
            <a:spLocks noChangeArrowheads="1"/>
          </p:cNvSpPr>
          <p:nvPr/>
        </p:nvSpPr>
        <p:spPr bwMode="auto">
          <a:xfrm>
            <a:off x="3359777" y="1217614"/>
            <a:ext cx="877163" cy="307777"/>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1400" b="1"/>
              <a:t>Director</a:t>
            </a:r>
            <a:endParaRPr lang="en-US" sz="1400" b="1"/>
          </a:p>
        </p:txBody>
      </p:sp>
      <p:sp>
        <p:nvSpPr>
          <p:cNvPr id="3079" name="Text Box 7"/>
          <p:cNvSpPr txBox="1">
            <a:spLocks noChangeArrowheads="1"/>
          </p:cNvSpPr>
          <p:nvPr/>
        </p:nvSpPr>
        <p:spPr bwMode="auto">
          <a:xfrm>
            <a:off x="7644940" y="1217614"/>
            <a:ext cx="919555" cy="307777"/>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1400" b="1"/>
              <a:t>Writer(s)</a:t>
            </a:r>
            <a:endParaRPr lang="en-US" sz="1400" b="1"/>
          </a:p>
        </p:txBody>
      </p:sp>
      <p:sp>
        <p:nvSpPr>
          <p:cNvPr id="3080" name="Text Box 8"/>
          <p:cNvSpPr txBox="1">
            <a:spLocks noChangeArrowheads="1"/>
          </p:cNvSpPr>
          <p:nvPr/>
        </p:nvSpPr>
        <p:spPr bwMode="auto">
          <a:xfrm>
            <a:off x="4099984" y="1609726"/>
            <a:ext cx="3731683" cy="307975"/>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1400" b="1"/>
              <a:t>Line Producer/co-producer</a:t>
            </a:r>
            <a:endParaRPr lang="en-US" sz="1400" b="1"/>
          </a:p>
        </p:txBody>
      </p:sp>
      <p:sp>
        <p:nvSpPr>
          <p:cNvPr id="3081" name="Text Box 9"/>
          <p:cNvSpPr txBox="1">
            <a:spLocks noChangeArrowheads="1"/>
          </p:cNvSpPr>
          <p:nvPr/>
        </p:nvSpPr>
        <p:spPr bwMode="auto">
          <a:xfrm>
            <a:off x="101600" y="2346326"/>
            <a:ext cx="905933" cy="207963"/>
          </a:xfrm>
          <a:prstGeom prst="rect">
            <a:avLst/>
          </a:prstGeom>
          <a:solidFill>
            <a:srgbClr val="FFFF00"/>
          </a:solidFill>
          <a:ln w="9525">
            <a:solidFill>
              <a:schemeClr val="tx1"/>
            </a:solidFill>
            <a:miter lim="800000"/>
            <a:headEnd/>
            <a:tailEnd/>
          </a:ln>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Composer</a:t>
            </a:r>
            <a:endParaRPr lang="en-US" sz="700" b="1"/>
          </a:p>
        </p:txBody>
      </p:sp>
      <p:sp>
        <p:nvSpPr>
          <p:cNvPr id="3082" name="Text Box 14"/>
          <p:cNvSpPr txBox="1">
            <a:spLocks noChangeArrowheads="1"/>
          </p:cNvSpPr>
          <p:nvPr/>
        </p:nvSpPr>
        <p:spPr bwMode="auto">
          <a:xfrm>
            <a:off x="2063751" y="188914"/>
            <a:ext cx="5921237" cy="307777"/>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r>
              <a:rPr lang="en-GB" sz="1400" b="1"/>
              <a:t>Financiers                                                             Financial Guarantors</a:t>
            </a:r>
            <a:endParaRPr lang="en-US" sz="1400" b="1"/>
          </a:p>
        </p:txBody>
      </p:sp>
      <p:cxnSp>
        <p:nvCxnSpPr>
          <p:cNvPr id="3083" name="AutoShape 17"/>
          <p:cNvCxnSpPr>
            <a:cxnSpLocks noChangeShapeType="1"/>
            <a:stCxn id="3078" idx="3"/>
            <a:endCxn id="3079" idx="1"/>
          </p:cNvCxnSpPr>
          <p:nvPr/>
        </p:nvCxnSpPr>
        <p:spPr bwMode="auto">
          <a:xfrm>
            <a:off x="4236940" y="1371503"/>
            <a:ext cx="3408000" cy="0"/>
          </a:xfrm>
          <a:prstGeom prst="straightConnector1">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084" name="Text Box 21"/>
          <p:cNvSpPr txBox="1">
            <a:spLocks noChangeArrowheads="1"/>
          </p:cNvSpPr>
          <p:nvPr/>
        </p:nvSpPr>
        <p:spPr bwMode="auto">
          <a:xfrm>
            <a:off x="1818217" y="2346326"/>
            <a:ext cx="1066800" cy="3079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Construction</a:t>
            </a:r>
          </a:p>
          <a:p>
            <a:pPr algn="ctr" eaLnBrk="1" hangingPunct="1"/>
            <a:r>
              <a:rPr lang="en-GB" sz="700" b="1"/>
              <a:t>Manager</a:t>
            </a:r>
            <a:endParaRPr lang="en-US" sz="700" b="1"/>
          </a:p>
        </p:txBody>
      </p:sp>
      <p:sp>
        <p:nvSpPr>
          <p:cNvPr id="3085" name="Text Box 22"/>
          <p:cNvSpPr txBox="1">
            <a:spLocks noChangeArrowheads="1"/>
          </p:cNvSpPr>
          <p:nvPr/>
        </p:nvSpPr>
        <p:spPr bwMode="auto">
          <a:xfrm>
            <a:off x="2986617" y="2346326"/>
            <a:ext cx="897467" cy="200055"/>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Sound Recordist</a:t>
            </a:r>
            <a:endParaRPr lang="en-US" sz="700" b="1"/>
          </a:p>
        </p:txBody>
      </p:sp>
      <p:sp>
        <p:nvSpPr>
          <p:cNvPr id="3086" name="Text Box 23"/>
          <p:cNvSpPr txBox="1">
            <a:spLocks noChangeArrowheads="1"/>
          </p:cNvSpPr>
          <p:nvPr/>
        </p:nvSpPr>
        <p:spPr bwMode="auto">
          <a:xfrm>
            <a:off x="5990167" y="2346326"/>
            <a:ext cx="912284" cy="307975"/>
          </a:xfrm>
          <a:prstGeom prst="rect">
            <a:avLst/>
          </a:prstGeom>
          <a:solidFill>
            <a:srgbClr val="CEF4A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Production</a:t>
            </a:r>
          </a:p>
          <a:p>
            <a:pPr algn="ctr" eaLnBrk="1" hangingPunct="1"/>
            <a:r>
              <a:rPr lang="en-GB" sz="700" b="1"/>
              <a:t>Designer</a:t>
            </a:r>
            <a:endParaRPr lang="en-US" sz="700" b="1"/>
          </a:p>
        </p:txBody>
      </p:sp>
      <p:sp>
        <p:nvSpPr>
          <p:cNvPr id="3087" name="Text Box 24"/>
          <p:cNvSpPr txBox="1">
            <a:spLocks noChangeArrowheads="1"/>
          </p:cNvSpPr>
          <p:nvPr/>
        </p:nvSpPr>
        <p:spPr bwMode="auto">
          <a:xfrm>
            <a:off x="7971367" y="2346326"/>
            <a:ext cx="869951" cy="31432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Ist Asst</a:t>
            </a:r>
          </a:p>
          <a:p>
            <a:pPr algn="ctr" eaLnBrk="1" hangingPunct="1"/>
            <a:r>
              <a:rPr lang="en-GB" sz="700" b="1"/>
              <a:t>Director</a:t>
            </a:r>
            <a:endParaRPr lang="en-US" sz="700" b="1"/>
          </a:p>
        </p:txBody>
      </p:sp>
      <p:sp>
        <p:nvSpPr>
          <p:cNvPr id="3088" name="Text Box 25"/>
          <p:cNvSpPr txBox="1">
            <a:spLocks noChangeArrowheads="1"/>
          </p:cNvSpPr>
          <p:nvPr/>
        </p:nvSpPr>
        <p:spPr bwMode="auto">
          <a:xfrm>
            <a:off x="10073217" y="2346326"/>
            <a:ext cx="912283" cy="314325"/>
          </a:xfrm>
          <a:prstGeom prst="rect">
            <a:avLst/>
          </a:prstGeom>
          <a:solidFill>
            <a:srgbClr val="F3C1AD"/>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Costume</a:t>
            </a:r>
          </a:p>
          <a:p>
            <a:pPr algn="ctr" eaLnBrk="1" hangingPunct="1"/>
            <a:r>
              <a:rPr lang="en-GB" sz="700" b="1"/>
              <a:t>Designer</a:t>
            </a:r>
            <a:endParaRPr lang="en-US" sz="700" b="1"/>
          </a:p>
        </p:txBody>
      </p:sp>
      <p:sp>
        <p:nvSpPr>
          <p:cNvPr id="3089" name="Text Box 26"/>
          <p:cNvSpPr txBox="1">
            <a:spLocks noChangeArrowheads="1"/>
          </p:cNvSpPr>
          <p:nvPr/>
        </p:nvSpPr>
        <p:spPr bwMode="auto">
          <a:xfrm>
            <a:off x="1109134" y="2346326"/>
            <a:ext cx="605367" cy="207963"/>
          </a:xfrm>
          <a:prstGeom prst="rect">
            <a:avLst/>
          </a:prstGeom>
          <a:solidFill>
            <a:srgbClr val="CEF4A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Editor</a:t>
            </a:r>
            <a:endParaRPr lang="en-US" sz="700" b="1"/>
          </a:p>
        </p:txBody>
      </p:sp>
      <p:sp>
        <p:nvSpPr>
          <p:cNvPr id="3090" name="Text Box 27"/>
          <p:cNvSpPr txBox="1">
            <a:spLocks noChangeArrowheads="1"/>
          </p:cNvSpPr>
          <p:nvPr/>
        </p:nvSpPr>
        <p:spPr bwMode="auto">
          <a:xfrm>
            <a:off x="3987801" y="2346326"/>
            <a:ext cx="742951" cy="314325"/>
          </a:xfrm>
          <a:prstGeom prst="rect">
            <a:avLst/>
          </a:prstGeom>
          <a:solidFill>
            <a:srgbClr val="F3C1AD"/>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Lighting Gaffer</a:t>
            </a:r>
            <a:endParaRPr lang="en-US" sz="700" b="1"/>
          </a:p>
        </p:txBody>
      </p:sp>
      <p:sp>
        <p:nvSpPr>
          <p:cNvPr id="3091" name="Text Box 28"/>
          <p:cNvSpPr txBox="1">
            <a:spLocks noChangeArrowheads="1"/>
          </p:cNvSpPr>
          <p:nvPr/>
        </p:nvSpPr>
        <p:spPr bwMode="auto">
          <a:xfrm>
            <a:off x="4834467" y="2346326"/>
            <a:ext cx="1054100" cy="31432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Director of</a:t>
            </a:r>
          </a:p>
          <a:p>
            <a:pPr algn="ctr" eaLnBrk="1" hangingPunct="1"/>
            <a:r>
              <a:rPr lang="en-GB" sz="700" b="1"/>
              <a:t>Photography</a:t>
            </a:r>
            <a:endParaRPr lang="en-US" sz="700" b="1"/>
          </a:p>
        </p:txBody>
      </p:sp>
      <p:sp>
        <p:nvSpPr>
          <p:cNvPr id="3092" name="Text Box 29"/>
          <p:cNvSpPr txBox="1">
            <a:spLocks noChangeArrowheads="1"/>
          </p:cNvSpPr>
          <p:nvPr/>
        </p:nvSpPr>
        <p:spPr bwMode="auto">
          <a:xfrm>
            <a:off x="6959600" y="2346326"/>
            <a:ext cx="908051" cy="3143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Production</a:t>
            </a:r>
          </a:p>
          <a:p>
            <a:pPr algn="ctr" eaLnBrk="1" hangingPunct="1"/>
            <a:r>
              <a:rPr lang="en-GB" sz="700" b="1"/>
              <a:t>Manager</a:t>
            </a:r>
            <a:endParaRPr lang="en-US" sz="700" b="1"/>
          </a:p>
        </p:txBody>
      </p:sp>
      <p:sp>
        <p:nvSpPr>
          <p:cNvPr id="3093" name="Text Box 30"/>
          <p:cNvSpPr txBox="1">
            <a:spLocks noChangeArrowheads="1"/>
          </p:cNvSpPr>
          <p:nvPr/>
        </p:nvSpPr>
        <p:spPr bwMode="auto">
          <a:xfrm>
            <a:off x="8942918" y="2346326"/>
            <a:ext cx="1026583" cy="314325"/>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Make-up</a:t>
            </a:r>
          </a:p>
          <a:p>
            <a:pPr algn="ctr" eaLnBrk="1" hangingPunct="1"/>
            <a:r>
              <a:rPr lang="en-GB" sz="700" b="1"/>
              <a:t>Designer</a:t>
            </a:r>
            <a:endParaRPr lang="en-US" sz="700" b="1"/>
          </a:p>
        </p:txBody>
      </p:sp>
      <p:sp>
        <p:nvSpPr>
          <p:cNvPr id="3094" name="Text Box 31"/>
          <p:cNvSpPr txBox="1">
            <a:spLocks noChangeArrowheads="1"/>
          </p:cNvSpPr>
          <p:nvPr/>
        </p:nvSpPr>
        <p:spPr bwMode="auto">
          <a:xfrm>
            <a:off x="11089218" y="2346326"/>
            <a:ext cx="969433" cy="30797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eaLnBrk="1" hangingPunct="1"/>
            <a:r>
              <a:rPr lang="en-GB" sz="700" b="1"/>
              <a:t>Production Accountant</a:t>
            </a:r>
            <a:endParaRPr lang="en-US" sz="700" b="1"/>
          </a:p>
        </p:txBody>
      </p:sp>
      <p:sp>
        <p:nvSpPr>
          <p:cNvPr id="3095" name="Text Box 82"/>
          <p:cNvSpPr txBox="1">
            <a:spLocks noChangeArrowheads="1"/>
          </p:cNvSpPr>
          <p:nvPr/>
        </p:nvSpPr>
        <p:spPr bwMode="auto">
          <a:xfrm>
            <a:off x="2116668" y="4219576"/>
            <a:ext cx="766233" cy="3460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Stage Hand(s)</a:t>
            </a:r>
            <a:endParaRPr lang="en-US" sz="800"/>
          </a:p>
        </p:txBody>
      </p:sp>
      <p:sp>
        <p:nvSpPr>
          <p:cNvPr id="3096" name="Text Box 83"/>
          <p:cNvSpPr txBox="1">
            <a:spLocks noChangeArrowheads="1"/>
          </p:cNvSpPr>
          <p:nvPr/>
        </p:nvSpPr>
        <p:spPr bwMode="auto">
          <a:xfrm>
            <a:off x="2116667" y="3716338"/>
            <a:ext cx="869951" cy="2159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Painter(s)</a:t>
            </a:r>
            <a:endParaRPr lang="en-US" sz="800"/>
          </a:p>
        </p:txBody>
      </p:sp>
      <p:sp>
        <p:nvSpPr>
          <p:cNvPr id="3097" name="Text Box 84"/>
          <p:cNvSpPr txBox="1">
            <a:spLocks noChangeArrowheads="1"/>
          </p:cNvSpPr>
          <p:nvPr/>
        </p:nvSpPr>
        <p:spPr bwMode="auto">
          <a:xfrm>
            <a:off x="2118785" y="3141663"/>
            <a:ext cx="867833" cy="2159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Chippie(s)</a:t>
            </a:r>
            <a:endParaRPr lang="en-US" sz="800"/>
          </a:p>
        </p:txBody>
      </p:sp>
      <p:sp>
        <p:nvSpPr>
          <p:cNvPr id="3098" name="Text Box 85"/>
          <p:cNvSpPr txBox="1">
            <a:spLocks noChangeArrowheads="1"/>
          </p:cNvSpPr>
          <p:nvPr/>
        </p:nvSpPr>
        <p:spPr bwMode="auto">
          <a:xfrm>
            <a:off x="2281767" y="4760913"/>
            <a:ext cx="838200" cy="2159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Rigger(s)</a:t>
            </a:r>
            <a:endParaRPr lang="en-US" sz="800"/>
          </a:p>
        </p:txBody>
      </p:sp>
      <p:sp>
        <p:nvSpPr>
          <p:cNvPr id="3099" name="Text Box 105"/>
          <p:cNvSpPr txBox="1">
            <a:spLocks noChangeArrowheads="1"/>
          </p:cNvSpPr>
          <p:nvPr/>
        </p:nvSpPr>
        <p:spPr bwMode="auto">
          <a:xfrm>
            <a:off x="3964518" y="3716339"/>
            <a:ext cx="958849" cy="223837"/>
          </a:xfrm>
          <a:prstGeom prst="rect">
            <a:avLst/>
          </a:prstGeom>
          <a:solidFill>
            <a:srgbClr val="F3C1AD"/>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Electricians</a:t>
            </a:r>
            <a:endParaRPr lang="en-US" sz="800"/>
          </a:p>
        </p:txBody>
      </p:sp>
      <p:sp>
        <p:nvSpPr>
          <p:cNvPr id="3100" name="Text Box 106"/>
          <p:cNvSpPr txBox="1">
            <a:spLocks noChangeArrowheads="1"/>
          </p:cNvSpPr>
          <p:nvPr/>
        </p:nvSpPr>
        <p:spPr bwMode="auto">
          <a:xfrm>
            <a:off x="3949701" y="3141664"/>
            <a:ext cx="988484" cy="223837"/>
          </a:xfrm>
          <a:prstGeom prst="rect">
            <a:avLst/>
          </a:prstGeom>
          <a:solidFill>
            <a:srgbClr val="F3C1AD"/>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Best Boy</a:t>
            </a:r>
            <a:endParaRPr lang="en-US" sz="800"/>
          </a:p>
        </p:txBody>
      </p:sp>
      <p:sp>
        <p:nvSpPr>
          <p:cNvPr id="3101" name="Text Box 111"/>
          <p:cNvSpPr txBox="1">
            <a:spLocks noChangeArrowheads="1"/>
          </p:cNvSpPr>
          <p:nvPr/>
        </p:nvSpPr>
        <p:spPr bwMode="auto">
          <a:xfrm>
            <a:off x="3888317" y="4508500"/>
            <a:ext cx="846667" cy="223838"/>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Grip</a:t>
            </a:r>
            <a:endParaRPr lang="en-US" sz="800"/>
          </a:p>
        </p:txBody>
      </p:sp>
      <p:sp>
        <p:nvSpPr>
          <p:cNvPr id="3102" name="Text Box 112"/>
          <p:cNvSpPr txBox="1">
            <a:spLocks noChangeArrowheads="1"/>
          </p:cNvSpPr>
          <p:nvPr/>
        </p:nvSpPr>
        <p:spPr bwMode="auto">
          <a:xfrm>
            <a:off x="3058585" y="3716339"/>
            <a:ext cx="891116" cy="338137"/>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Sound Trainee(s)</a:t>
            </a:r>
            <a:endParaRPr lang="en-US" sz="800"/>
          </a:p>
        </p:txBody>
      </p:sp>
      <p:sp>
        <p:nvSpPr>
          <p:cNvPr id="3103" name="Text Box 113"/>
          <p:cNvSpPr txBox="1">
            <a:spLocks noChangeArrowheads="1"/>
          </p:cNvSpPr>
          <p:nvPr/>
        </p:nvSpPr>
        <p:spPr bwMode="auto">
          <a:xfrm>
            <a:off x="3058585" y="3141664"/>
            <a:ext cx="825500" cy="338137"/>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Boom Operator</a:t>
            </a:r>
            <a:endParaRPr lang="en-US" sz="800"/>
          </a:p>
        </p:txBody>
      </p:sp>
      <p:sp>
        <p:nvSpPr>
          <p:cNvPr id="3104" name="Text Box 114"/>
          <p:cNvSpPr txBox="1">
            <a:spLocks noChangeArrowheads="1"/>
          </p:cNvSpPr>
          <p:nvPr/>
        </p:nvSpPr>
        <p:spPr bwMode="auto">
          <a:xfrm>
            <a:off x="3888318" y="5373689"/>
            <a:ext cx="958849" cy="34607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Continuity Trainee</a:t>
            </a:r>
            <a:endParaRPr lang="en-US" sz="800"/>
          </a:p>
        </p:txBody>
      </p:sp>
      <p:sp>
        <p:nvSpPr>
          <p:cNvPr id="3105" name="Text Box 115"/>
          <p:cNvSpPr txBox="1">
            <a:spLocks noChangeArrowheads="1"/>
          </p:cNvSpPr>
          <p:nvPr/>
        </p:nvSpPr>
        <p:spPr bwMode="auto">
          <a:xfrm>
            <a:off x="4944534" y="5373689"/>
            <a:ext cx="952500" cy="338137"/>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Camera Trainee(s)</a:t>
            </a:r>
            <a:endParaRPr lang="en-US" sz="800"/>
          </a:p>
        </p:txBody>
      </p:sp>
      <p:sp>
        <p:nvSpPr>
          <p:cNvPr id="3106" name="Text Box 118"/>
          <p:cNvSpPr txBox="1">
            <a:spLocks noChangeArrowheads="1"/>
          </p:cNvSpPr>
          <p:nvPr/>
        </p:nvSpPr>
        <p:spPr bwMode="auto">
          <a:xfrm>
            <a:off x="4944534" y="3716338"/>
            <a:ext cx="859367" cy="338554"/>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Focus Puller(1</a:t>
            </a:r>
            <a:r>
              <a:rPr lang="en-GB" sz="800" baseline="30000"/>
              <a:t>st</a:t>
            </a:r>
            <a:r>
              <a:rPr lang="en-GB" sz="800"/>
              <a:t> AC)</a:t>
            </a:r>
            <a:endParaRPr lang="en-US" sz="800"/>
          </a:p>
        </p:txBody>
      </p:sp>
      <p:sp>
        <p:nvSpPr>
          <p:cNvPr id="3107" name="Text Box 119"/>
          <p:cNvSpPr txBox="1">
            <a:spLocks noChangeArrowheads="1"/>
          </p:cNvSpPr>
          <p:nvPr/>
        </p:nvSpPr>
        <p:spPr bwMode="auto">
          <a:xfrm>
            <a:off x="4944534" y="4410076"/>
            <a:ext cx="859367" cy="52387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Clapper Loader</a:t>
            </a:r>
          </a:p>
          <a:p>
            <a:pPr eaLnBrk="1" hangingPunct="1">
              <a:spcBef>
                <a:spcPct val="50000"/>
              </a:spcBef>
            </a:pPr>
            <a:r>
              <a:rPr lang="en-GB" sz="800"/>
              <a:t>(2</a:t>
            </a:r>
            <a:r>
              <a:rPr lang="en-GB" sz="800" baseline="30000"/>
              <a:t>nd</a:t>
            </a:r>
            <a:r>
              <a:rPr lang="en-GB" sz="800"/>
              <a:t> AC)</a:t>
            </a:r>
            <a:endParaRPr lang="en-US" sz="800"/>
          </a:p>
        </p:txBody>
      </p:sp>
      <p:sp>
        <p:nvSpPr>
          <p:cNvPr id="3108" name="Text Box 120"/>
          <p:cNvSpPr txBox="1">
            <a:spLocks noChangeArrowheads="1"/>
          </p:cNvSpPr>
          <p:nvPr/>
        </p:nvSpPr>
        <p:spPr bwMode="auto">
          <a:xfrm>
            <a:off x="4997451" y="3141664"/>
            <a:ext cx="859367" cy="34607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Camera Operator</a:t>
            </a:r>
            <a:endParaRPr lang="en-US" sz="800"/>
          </a:p>
        </p:txBody>
      </p:sp>
      <p:sp>
        <p:nvSpPr>
          <p:cNvPr id="3109" name="Text Box 121"/>
          <p:cNvSpPr txBox="1">
            <a:spLocks noChangeArrowheads="1"/>
          </p:cNvSpPr>
          <p:nvPr/>
        </p:nvSpPr>
        <p:spPr bwMode="auto">
          <a:xfrm>
            <a:off x="4730751" y="4900614"/>
            <a:ext cx="941916" cy="34607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Continuity Supervisor</a:t>
            </a:r>
            <a:endParaRPr lang="en-US" sz="800"/>
          </a:p>
        </p:txBody>
      </p:sp>
      <p:sp>
        <p:nvSpPr>
          <p:cNvPr id="3110" name="Text Box 122"/>
          <p:cNvSpPr txBox="1">
            <a:spLocks noChangeArrowheads="1"/>
          </p:cNvSpPr>
          <p:nvPr/>
        </p:nvSpPr>
        <p:spPr bwMode="auto">
          <a:xfrm>
            <a:off x="3369734" y="4868863"/>
            <a:ext cx="1147233" cy="215900"/>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Video Assist</a:t>
            </a:r>
            <a:endParaRPr lang="en-US" sz="800"/>
          </a:p>
        </p:txBody>
      </p:sp>
      <p:sp>
        <p:nvSpPr>
          <p:cNvPr id="3111" name="Text Box 125"/>
          <p:cNvSpPr txBox="1">
            <a:spLocks noChangeArrowheads="1"/>
          </p:cNvSpPr>
          <p:nvPr/>
        </p:nvSpPr>
        <p:spPr bwMode="auto">
          <a:xfrm>
            <a:off x="6015567" y="4724400"/>
            <a:ext cx="590551" cy="2857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600"/>
              <a:t>Props Master</a:t>
            </a:r>
            <a:endParaRPr lang="en-US" sz="600"/>
          </a:p>
        </p:txBody>
      </p:sp>
      <p:sp>
        <p:nvSpPr>
          <p:cNvPr id="3112" name="Text Box 126"/>
          <p:cNvSpPr txBox="1">
            <a:spLocks noChangeArrowheads="1"/>
          </p:cNvSpPr>
          <p:nvPr/>
        </p:nvSpPr>
        <p:spPr bwMode="auto">
          <a:xfrm>
            <a:off x="6024034" y="3716339"/>
            <a:ext cx="1003300" cy="215444"/>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Graphic Artists</a:t>
            </a:r>
            <a:endParaRPr lang="en-US" sz="800"/>
          </a:p>
        </p:txBody>
      </p:sp>
      <p:sp>
        <p:nvSpPr>
          <p:cNvPr id="3113" name="Text Box 127"/>
          <p:cNvSpPr txBox="1">
            <a:spLocks noChangeArrowheads="1"/>
          </p:cNvSpPr>
          <p:nvPr/>
        </p:nvSpPr>
        <p:spPr bwMode="auto">
          <a:xfrm>
            <a:off x="6081184" y="3141664"/>
            <a:ext cx="869949" cy="215444"/>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Art Director</a:t>
            </a:r>
            <a:endParaRPr lang="en-US" sz="800"/>
          </a:p>
        </p:txBody>
      </p:sp>
      <p:sp>
        <p:nvSpPr>
          <p:cNvPr id="3114" name="Text Box 129"/>
          <p:cNvSpPr txBox="1">
            <a:spLocks noChangeArrowheads="1"/>
          </p:cNvSpPr>
          <p:nvPr/>
        </p:nvSpPr>
        <p:spPr bwMode="auto">
          <a:xfrm>
            <a:off x="6000751" y="5084763"/>
            <a:ext cx="673100" cy="2857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600"/>
              <a:t>Standby Props</a:t>
            </a:r>
            <a:endParaRPr lang="en-US" sz="600"/>
          </a:p>
        </p:txBody>
      </p:sp>
      <p:sp>
        <p:nvSpPr>
          <p:cNvPr id="3115" name="Text Box 132"/>
          <p:cNvSpPr txBox="1">
            <a:spLocks noChangeArrowheads="1"/>
          </p:cNvSpPr>
          <p:nvPr/>
        </p:nvSpPr>
        <p:spPr bwMode="auto">
          <a:xfrm>
            <a:off x="7109885" y="4219576"/>
            <a:ext cx="941916" cy="3460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Production Runner(s)</a:t>
            </a:r>
            <a:endParaRPr lang="en-US" sz="800"/>
          </a:p>
        </p:txBody>
      </p:sp>
      <p:sp>
        <p:nvSpPr>
          <p:cNvPr id="3116" name="Text Box 133"/>
          <p:cNvSpPr txBox="1">
            <a:spLocks noChangeArrowheads="1"/>
          </p:cNvSpPr>
          <p:nvPr/>
        </p:nvSpPr>
        <p:spPr bwMode="auto">
          <a:xfrm>
            <a:off x="7071785" y="3716339"/>
            <a:ext cx="975783" cy="3460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Production Secretary</a:t>
            </a:r>
            <a:endParaRPr lang="en-US" sz="800"/>
          </a:p>
        </p:txBody>
      </p:sp>
      <p:sp>
        <p:nvSpPr>
          <p:cNvPr id="3117" name="Text Box 134"/>
          <p:cNvSpPr txBox="1">
            <a:spLocks noChangeArrowheads="1"/>
          </p:cNvSpPr>
          <p:nvPr/>
        </p:nvSpPr>
        <p:spPr bwMode="auto">
          <a:xfrm>
            <a:off x="7071785" y="3141664"/>
            <a:ext cx="975783" cy="3460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Production Coordinator</a:t>
            </a:r>
            <a:endParaRPr lang="en-US" sz="800"/>
          </a:p>
        </p:txBody>
      </p:sp>
      <p:sp>
        <p:nvSpPr>
          <p:cNvPr id="3118" name="Text Box 135"/>
          <p:cNvSpPr txBox="1">
            <a:spLocks noChangeArrowheads="1"/>
          </p:cNvSpPr>
          <p:nvPr/>
        </p:nvSpPr>
        <p:spPr bwMode="auto">
          <a:xfrm>
            <a:off x="7071785" y="4724401"/>
            <a:ext cx="975783" cy="3460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Production Trainee(s)</a:t>
            </a:r>
            <a:endParaRPr lang="en-US" sz="800"/>
          </a:p>
        </p:txBody>
      </p:sp>
      <p:sp>
        <p:nvSpPr>
          <p:cNvPr id="3119" name="Text Box 136"/>
          <p:cNvSpPr txBox="1">
            <a:spLocks noChangeArrowheads="1"/>
          </p:cNvSpPr>
          <p:nvPr/>
        </p:nvSpPr>
        <p:spPr bwMode="auto">
          <a:xfrm>
            <a:off x="7717367" y="5138739"/>
            <a:ext cx="986367" cy="338137"/>
          </a:xfrm>
          <a:prstGeom prst="rect">
            <a:avLst/>
          </a:prstGeom>
          <a:solidFill>
            <a:srgbClr val="92D050"/>
          </a:solidFill>
          <a:ln w="9525">
            <a:solidFill>
              <a:schemeClr val="tx1"/>
            </a:solidFill>
            <a:miter lim="800000"/>
            <a:headEnd/>
            <a:tailEnd/>
          </a:ln>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Location Manager</a:t>
            </a:r>
            <a:endParaRPr lang="en-US" sz="800"/>
          </a:p>
        </p:txBody>
      </p:sp>
      <p:sp>
        <p:nvSpPr>
          <p:cNvPr id="3120" name="Text Box 137"/>
          <p:cNvSpPr txBox="1">
            <a:spLocks noChangeArrowheads="1"/>
          </p:cNvSpPr>
          <p:nvPr/>
        </p:nvSpPr>
        <p:spPr bwMode="auto">
          <a:xfrm>
            <a:off x="7977717" y="5735639"/>
            <a:ext cx="965200" cy="338137"/>
          </a:xfrm>
          <a:prstGeom prst="rect">
            <a:avLst/>
          </a:prstGeom>
          <a:solidFill>
            <a:srgbClr val="92D050"/>
          </a:solidFill>
          <a:ln w="9525">
            <a:solidFill>
              <a:schemeClr val="tx1"/>
            </a:solidFill>
            <a:miter lim="800000"/>
            <a:headEnd/>
            <a:tailEnd/>
          </a:ln>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Location Assistant(s)</a:t>
            </a:r>
            <a:endParaRPr lang="en-US" sz="800"/>
          </a:p>
        </p:txBody>
      </p:sp>
      <p:sp>
        <p:nvSpPr>
          <p:cNvPr id="3121" name="Text Box 139"/>
          <p:cNvSpPr txBox="1">
            <a:spLocks noChangeArrowheads="1"/>
          </p:cNvSpPr>
          <p:nvPr/>
        </p:nvSpPr>
        <p:spPr bwMode="auto">
          <a:xfrm>
            <a:off x="8193617" y="4219575"/>
            <a:ext cx="878416" cy="338138"/>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Floor Runner(s)</a:t>
            </a:r>
            <a:endParaRPr lang="en-US" sz="800"/>
          </a:p>
        </p:txBody>
      </p:sp>
      <p:sp>
        <p:nvSpPr>
          <p:cNvPr id="3122" name="Text Box 140"/>
          <p:cNvSpPr txBox="1">
            <a:spLocks noChangeArrowheads="1"/>
          </p:cNvSpPr>
          <p:nvPr/>
        </p:nvSpPr>
        <p:spPr bwMode="auto">
          <a:xfrm>
            <a:off x="8163985" y="3716339"/>
            <a:ext cx="766233" cy="34607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3</a:t>
            </a:r>
            <a:r>
              <a:rPr lang="en-GB" sz="800" baseline="30000"/>
              <a:t>rd</a:t>
            </a:r>
            <a:r>
              <a:rPr lang="en-GB" sz="800"/>
              <a:t> Asst Director</a:t>
            </a:r>
            <a:endParaRPr lang="en-US" sz="800"/>
          </a:p>
        </p:txBody>
      </p:sp>
      <p:sp>
        <p:nvSpPr>
          <p:cNvPr id="3123" name="Text Box 141"/>
          <p:cNvSpPr txBox="1">
            <a:spLocks noChangeArrowheads="1"/>
          </p:cNvSpPr>
          <p:nvPr/>
        </p:nvSpPr>
        <p:spPr bwMode="auto">
          <a:xfrm>
            <a:off x="8163985" y="3141664"/>
            <a:ext cx="766233" cy="34607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2</a:t>
            </a:r>
            <a:r>
              <a:rPr lang="en-GB" sz="800" baseline="30000"/>
              <a:t>nd</a:t>
            </a:r>
            <a:r>
              <a:rPr lang="en-GB" sz="800"/>
              <a:t> Asst Director</a:t>
            </a:r>
            <a:endParaRPr lang="en-US" sz="800"/>
          </a:p>
        </p:txBody>
      </p:sp>
      <p:sp>
        <p:nvSpPr>
          <p:cNvPr id="3124" name="Text Box 146"/>
          <p:cNvSpPr txBox="1">
            <a:spLocks noChangeArrowheads="1"/>
          </p:cNvSpPr>
          <p:nvPr/>
        </p:nvSpPr>
        <p:spPr bwMode="auto">
          <a:xfrm>
            <a:off x="9072034" y="4221164"/>
            <a:ext cx="977900" cy="223837"/>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Trainee(s)</a:t>
            </a:r>
            <a:endParaRPr lang="en-US" sz="800"/>
          </a:p>
        </p:txBody>
      </p:sp>
      <p:sp>
        <p:nvSpPr>
          <p:cNvPr id="3125" name="Text Box 147"/>
          <p:cNvSpPr txBox="1">
            <a:spLocks noChangeArrowheads="1"/>
          </p:cNvSpPr>
          <p:nvPr/>
        </p:nvSpPr>
        <p:spPr bwMode="auto">
          <a:xfrm>
            <a:off x="9072034" y="3717926"/>
            <a:ext cx="977900" cy="215444"/>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Dailies</a:t>
            </a:r>
            <a:endParaRPr lang="en-US" sz="800"/>
          </a:p>
        </p:txBody>
      </p:sp>
      <p:sp>
        <p:nvSpPr>
          <p:cNvPr id="3126" name="Text Box 148"/>
          <p:cNvSpPr txBox="1">
            <a:spLocks noChangeArrowheads="1"/>
          </p:cNvSpPr>
          <p:nvPr/>
        </p:nvSpPr>
        <p:spPr bwMode="auto">
          <a:xfrm>
            <a:off x="9074151" y="3143251"/>
            <a:ext cx="977900" cy="215444"/>
          </a:xfrm>
          <a:prstGeom prst="rect">
            <a:avLst/>
          </a:prstGeom>
          <a:solidFill>
            <a:srgbClr val="F9F7A7"/>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Make-up Artist</a:t>
            </a:r>
            <a:endParaRPr lang="en-US" sz="800"/>
          </a:p>
        </p:txBody>
      </p:sp>
      <p:sp>
        <p:nvSpPr>
          <p:cNvPr id="3127" name="Text Box 150"/>
          <p:cNvSpPr txBox="1">
            <a:spLocks noChangeArrowheads="1"/>
          </p:cNvSpPr>
          <p:nvPr/>
        </p:nvSpPr>
        <p:spPr bwMode="auto">
          <a:xfrm>
            <a:off x="11176000" y="3141664"/>
            <a:ext cx="863600" cy="34607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Accounts Assistant</a:t>
            </a:r>
            <a:endParaRPr lang="en-US" sz="800"/>
          </a:p>
        </p:txBody>
      </p:sp>
      <p:sp>
        <p:nvSpPr>
          <p:cNvPr id="3128" name="Text Box 151"/>
          <p:cNvSpPr txBox="1">
            <a:spLocks noChangeArrowheads="1"/>
          </p:cNvSpPr>
          <p:nvPr/>
        </p:nvSpPr>
        <p:spPr bwMode="auto">
          <a:xfrm>
            <a:off x="11224685" y="3789364"/>
            <a:ext cx="766233" cy="215444"/>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Cashier</a:t>
            </a:r>
            <a:endParaRPr lang="en-US" sz="800"/>
          </a:p>
        </p:txBody>
      </p:sp>
      <p:sp>
        <p:nvSpPr>
          <p:cNvPr id="3129" name="Text Box 153"/>
          <p:cNvSpPr txBox="1">
            <a:spLocks noChangeArrowheads="1"/>
          </p:cNvSpPr>
          <p:nvPr/>
        </p:nvSpPr>
        <p:spPr bwMode="auto">
          <a:xfrm>
            <a:off x="10138833" y="4219575"/>
            <a:ext cx="950384" cy="223838"/>
          </a:xfrm>
          <a:prstGeom prst="rect">
            <a:avLst/>
          </a:prstGeom>
          <a:solidFill>
            <a:srgbClr val="F3C1AD"/>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Dailies</a:t>
            </a:r>
            <a:endParaRPr lang="en-US" sz="800"/>
          </a:p>
        </p:txBody>
      </p:sp>
      <p:sp>
        <p:nvSpPr>
          <p:cNvPr id="3130" name="Text Box 154"/>
          <p:cNvSpPr txBox="1">
            <a:spLocks noChangeArrowheads="1"/>
          </p:cNvSpPr>
          <p:nvPr/>
        </p:nvSpPr>
        <p:spPr bwMode="auto">
          <a:xfrm>
            <a:off x="10138833" y="3716339"/>
            <a:ext cx="950384" cy="346075"/>
          </a:xfrm>
          <a:prstGeom prst="rect">
            <a:avLst/>
          </a:prstGeom>
          <a:solidFill>
            <a:srgbClr val="F3C1AD"/>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Wardrobe Asst(s)</a:t>
            </a:r>
            <a:endParaRPr lang="en-US" sz="800"/>
          </a:p>
        </p:txBody>
      </p:sp>
      <p:sp>
        <p:nvSpPr>
          <p:cNvPr id="3131" name="Text Box 155"/>
          <p:cNvSpPr txBox="1">
            <a:spLocks noChangeArrowheads="1"/>
          </p:cNvSpPr>
          <p:nvPr/>
        </p:nvSpPr>
        <p:spPr bwMode="auto">
          <a:xfrm>
            <a:off x="10138833" y="3141664"/>
            <a:ext cx="950384" cy="346075"/>
          </a:xfrm>
          <a:prstGeom prst="rect">
            <a:avLst/>
          </a:prstGeom>
          <a:solidFill>
            <a:srgbClr val="F3C1AD"/>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Costume Supervisor</a:t>
            </a:r>
            <a:endParaRPr lang="en-US" sz="800"/>
          </a:p>
        </p:txBody>
      </p:sp>
      <p:sp>
        <p:nvSpPr>
          <p:cNvPr id="3132" name="Text Box 156"/>
          <p:cNvSpPr txBox="1">
            <a:spLocks noChangeArrowheads="1"/>
          </p:cNvSpPr>
          <p:nvPr/>
        </p:nvSpPr>
        <p:spPr bwMode="auto">
          <a:xfrm>
            <a:off x="10138833" y="4724400"/>
            <a:ext cx="950384" cy="223838"/>
          </a:xfrm>
          <a:prstGeom prst="rect">
            <a:avLst/>
          </a:prstGeom>
          <a:solidFill>
            <a:srgbClr val="F3C1AD"/>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Trainee(s)</a:t>
            </a:r>
            <a:endParaRPr lang="en-US" sz="800"/>
          </a:p>
        </p:txBody>
      </p:sp>
      <p:sp>
        <p:nvSpPr>
          <p:cNvPr id="3133" name="Text Box 160"/>
          <p:cNvSpPr txBox="1">
            <a:spLocks noChangeArrowheads="1"/>
          </p:cNvSpPr>
          <p:nvPr/>
        </p:nvSpPr>
        <p:spPr bwMode="auto">
          <a:xfrm>
            <a:off x="501651" y="4037014"/>
            <a:ext cx="1011767" cy="40011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Post-production </a:t>
            </a:r>
          </a:p>
          <a:p>
            <a:pPr eaLnBrk="1" hangingPunct="1">
              <a:spcBef>
                <a:spcPct val="50000"/>
              </a:spcBef>
            </a:pPr>
            <a:r>
              <a:rPr lang="en-GB" sz="800"/>
              <a:t>Supervisor</a:t>
            </a:r>
            <a:endParaRPr lang="en-US" sz="800"/>
          </a:p>
        </p:txBody>
      </p:sp>
      <p:sp>
        <p:nvSpPr>
          <p:cNvPr id="3134" name="Text Box 161"/>
          <p:cNvSpPr txBox="1">
            <a:spLocks noChangeArrowheads="1"/>
          </p:cNvSpPr>
          <p:nvPr/>
        </p:nvSpPr>
        <p:spPr bwMode="auto">
          <a:xfrm>
            <a:off x="527051" y="3644901"/>
            <a:ext cx="1013883" cy="34607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Dubbing</a:t>
            </a:r>
            <a:br>
              <a:rPr lang="en-GB" sz="800"/>
            </a:br>
            <a:r>
              <a:rPr lang="en-GB" sz="800"/>
              <a:t>Editor</a:t>
            </a:r>
            <a:endParaRPr lang="en-US" sz="800"/>
          </a:p>
        </p:txBody>
      </p:sp>
      <p:sp>
        <p:nvSpPr>
          <p:cNvPr id="3135" name="Text Box 162"/>
          <p:cNvSpPr txBox="1">
            <a:spLocks noChangeArrowheads="1"/>
          </p:cNvSpPr>
          <p:nvPr/>
        </p:nvSpPr>
        <p:spPr bwMode="auto">
          <a:xfrm>
            <a:off x="912284" y="3141664"/>
            <a:ext cx="1013883" cy="34607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Assistant</a:t>
            </a:r>
            <a:br>
              <a:rPr lang="en-GB" sz="800"/>
            </a:br>
            <a:r>
              <a:rPr lang="en-GB" sz="800"/>
              <a:t>Editor</a:t>
            </a:r>
            <a:endParaRPr lang="en-US" sz="800"/>
          </a:p>
        </p:txBody>
      </p:sp>
      <p:sp>
        <p:nvSpPr>
          <p:cNvPr id="3136" name="Text Box 163"/>
          <p:cNvSpPr txBox="1">
            <a:spLocks noChangeArrowheads="1"/>
          </p:cNvSpPr>
          <p:nvPr/>
        </p:nvSpPr>
        <p:spPr bwMode="auto">
          <a:xfrm>
            <a:off x="844551" y="5084764"/>
            <a:ext cx="1013883" cy="215444"/>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Editing Trainee</a:t>
            </a:r>
            <a:endParaRPr lang="en-US" sz="800"/>
          </a:p>
        </p:txBody>
      </p:sp>
      <p:sp>
        <p:nvSpPr>
          <p:cNvPr id="3137" name="Text Box 164"/>
          <p:cNvSpPr txBox="1">
            <a:spLocks noChangeArrowheads="1"/>
          </p:cNvSpPr>
          <p:nvPr/>
        </p:nvSpPr>
        <p:spPr bwMode="auto">
          <a:xfrm>
            <a:off x="844551" y="5611813"/>
            <a:ext cx="1056216" cy="338554"/>
          </a:xfrm>
          <a:prstGeom prst="rect">
            <a:avLst/>
          </a:prstGeom>
          <a:solidFill>
            <a:srgbClr val="99FFCC"/>
          </a:solidFill>
          <a:ln w="9525">
            <a:solidFill>
              <a:schemeClr val="tx1"/>
            </a:solidFill>
            <a:miter lim="800000"/>
            <a:headEnd/>
            <a:tailEnd/>
          </a:ln>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Post Production FX CGI</a:t>
            </a:r>
            <a:endParaRPr lang="en-US" sz="800"/>
          </a:p>
        </p:txBody>
      </p:sp>
      <p:sp>
        <p:nvSpPr>
          <p:cNvPr id="3138" name="Text Box 170"/>
          <p:cNvSpPr txBox="1">
            <a:spLocks noChangeArrowheads="1"/>
          </p:cNvSpPr>
          <p:nvPr/>
        </p:nvSpPr>
        <p:spPr bwMode="auto">
          <a:xfrm>
            <a:off x="11089218" y="5661026"/>
            <a:ext cx="880533" cy="215444"/>
          </a:xfrm>
          <a:prstGeom prst="rect">
            <a:avLst/>
          </a:prstGeom>
          <a:solidFill>
            <a:srgbClr val="CEF4AC"/>
          </a:solidFill>
          <a:ln w="9525">
            <a:solidFill>
              <a:schemeClr val="tx1"/>
            </a:solidFill>
            <a:miter lim="800000"/>
            <a:headEnd/>
            <a:tailEnd/>
          </a:ln>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Publicity Stills</a:t>
            </a:r>
            <a:endParaRPr lang="en-US" sz="800"/>
          </a:p>
        </p:txBody>
      </p:sp>
      <p:sp>
        <p:nvSpPr>
          <p:cNvPr id="2115" name="Text Box 171"/>
          <p:cNvSpPr txBox="1">
            <a:spLocks noChangeArrowheads="1"/>
          </p:cNvSpPr>
          <p:nvPr/>
        </p:nvSpPr>
        <p:spPr bwMode="auto">
          <a:xfrm>
            <a:off x="11089218" y="5257801"/>
            <a:ext cx="880533" cy="346075"/>
          </a:xfrm>
          <a:prstGeom prst="rect">
            <a:avLst/>
          </a:prstGeom>
          <a:solidFill>
            <a:schemeClr val="accent2">
              <a:lumMod val="40000"/>
              <a:lumOff val="60000"/>
            </a:schemeClr>
          </a:solidFill>
          <a:ln w="9525">
            <a:solidFill>
              <a:schemeClr val="tx1"/>
            </a:solidFill>
            <a:miter lim="800000"/>
            <a:headEnd/>
            <a:tailEnd/>
          </a:ln>
          <a:effec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n-GB" sz="800" dirty="0">
                <a:ea typeface="+mn-ea"/>
              </a:rPr>
              <a:t>Casting Director</a:t>
            </a:r>
            <a:endParaRPr lang="en-US" sz="800" dirty="0">
              <a:ea typeface="+mn-ea"/>
            </a:endParaRPr>
          </a:p>
        </p:txBody>
      </p:sp>
      <p:sp>
        <p:nvSpPr>
          <p:cNvPr id="3140" name="Text Box 146"/>
          <p:cNvSpPr txBox="1">
            <a:spLocks noChangeArrowheads="1"/>
          </p:cNvSpPr>
          <p:nvPr/>
        </p:nvSpPr>
        <p:spPr bwMode="auto">
          <a:xfrm>
            <a:off x="9529234" y="5661025"/>
            <a:ext cx="977900" cy="338138"/>
          </a:xfrm>
          <a:prstGeom prst="rect">
            <a:avLst/>
          </a:prstGeom>
          <a:solidFill>
            <a:srgbClr val="66FFCC"/>
          </a:solidFill>
          <a:ln w="9525">
            <a:solidFill>
              <a:schemeClr val="tx1"/>
            </a:solidFill>
            <a:miter lim="800000"/>
            <a:headEnd/>
            <a:tailEnd/>
          </a:ln>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Location Caterers</a:t>
            </a:r>
            <a:endParaRPr lang="en-US" sz="800"/>
          </a:p>
        </p:txBody>
      </p:sp>
      <p:cxnSp>
        <p:nvCxnSpPr>
          <p:cNvPr id="3141" name="AutoShape 17"/>
          <p:cNvCxnSpPr>
            <a:cxnSpLocks noChangeShapeType="1"/>
            <a:stCxn id="3082" idx="2"/>
            <a:endCxn id="3080" idx="0"/>
          </p:cNvCxnSpPr>
          <p:nvPr/>
        </p:nvCxnSpPr>
        <p:spPr bwMode="auto">
          <a:xfrm>
            <a:off x="5024370" y="496691"/>
            <a:ext cx="941456" cy="1113035"/>
          </a:xfrm>
          <a:prstGeom prst="straightConnector1">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142" name="Text Box 126"/>
          <p:cNvSpPr txBox="1">
            <a:spLocks noChangeArrowheads="1"/>
          </p:cNvSpPr>
          <p:nvPr/>
        </p:nvSpPr>
        <p:spPr bwMode="auto">
          <a:xfrm>
            <a:off x="5994401" y="4219575"/>
            <a:ext cx="1003300" cy="338138"/>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Art Dept Assistant(s)</a:t>
            </a:r>
            <a:endParaRPr lang="en-US" sz="800"/>
          </a:p>
        </p:txBody>
      </p:sp>
      <p:sp>
        <p:nvSpPr>
          <p:cNvPr id="3143" name="Text Box 160"/>
          <p:cNvSpPr txBox="1">
            <a:spLocks noChangeArrowheads="1"/>
          </p:cNvSpPr>
          <p:nvPr/>
        </p:nvSpPr>
        <p:spPr bwMode="auto">
          <a:xfrm>
            <a:off x="508001" y="4745038"/>
            <a:ext cx="1013884" cy="2222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Foley Artist</a:t>
            </a:r>
            <a:endParaRPr lang="en-US" sz="800"/>
          </a:p>
        </p:txBody>
      </p:sp>
      <p:sp>
        <p:nvSpPr>
          <p:cNvPr id="3144" name="Text Box 118"/>
          <p:cNvSpPr txBox="1">
            <a:spLocks noChangeArrowheads="1"/>
          </p:cNvSpPr>
          <p:nvPr/>
        </p:nvSpPr>
        <p:spPr bwMode="auto">
          <a:xfrm>
            <a:off x="3987800" y="4037013"/>
            <a:ext cx="1058333" cy="323165"/>
          </a:xfrm>
          <a:prstGeom prst="rect">
            <a:avLst/>
          </a:prstGeom>
          <a:solidFill>
            <a:srgbClr val="F583F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spcBef>
                <a:spcPct val="50000"/>
              </a:spcBef>
            </a:pPr>
            <a:r>
              <a:rPr lang="en-GB" sz="800"/>
              <a:t> </a:t>
            </a:r>
            <a:r>
              <a:rPr lang="en-GB" sz="700"/>
              <a:t>Digitial Imaging Technician</a:t>
            </a:r>
            <a:endParaRPr lang="en-US" sz="700"/>
          </a:p>
        </p:txBody>
      </p:sp>
      <p:sp>
        <p:nvSpPr>
          <p:cNvPr id="3145" name="TextBox 1"/>
          <p:cNvSpPr txBox="1">
            <a:spLocks noChangeArrowheads="1"/>
          </p:cNvSpPr>
          <p:nvPr/>
        </p:nvSpPr>
        <p:spPr bwMode="auto">
          <a:xfrm>
            <a:off x="569385" y="6356351"/>
            <a:ext cx="11095567"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eaLnBrk="1" hangingPunct="1"/>
            <a:r>
              <a:rPr lang="en-GB" sz="1200" u="sng"/>
              <a:t>BASIC</a:t>
            </a:r>
            <a:r>
              <a:rPr lang="en-GB" sz="1200"/>
              <a:t> UK drama unit                                   </a:t>
            </a:r>
          </a:p>
        </p:txBody>
      </p:sp>
      <p:sp>
        <p:nvSpPr>
          <p:cNvPr id="3" name="Rectangle 2"/>
          <p:cNvSpPr/>
          <p:nvPr/>
        </p:nvSpPr>
        <p:spPr>
          <a:xfrm>
            <a:off x="7810501" y="5480050"/>
            <a:ext cx="944033" cy="323850"/>
          </a:xfrm>
          <a:prstGeom prst="rect">
            <a:avLst/>
          </a:prstGeom>
          <a:solidFill>
            <a:srgbClr val="92D050"/>
          </a:solidFill>
          <a:ln w="3175">
            <a:solidFill>
              <a:schemeClr val="tx1"/>
            </a:solidFill>
          </a:ln>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hangingPunct="1">
              <a:defRPr/>
            </a:pPr>
            <a:r>
              <a:rPr lang="en-GB" sz="800" dirty="0">
                <a:solidFill>
                  <a:schemeClr val="tx1"/>
                </a:solidFill>
              </a:rPr>
              <a:t>Unit Manager</a:t>
            </a:r>
          </a:p>
        </p:txBody>
      </p:sp>
      <p:cxnSp>
        <p:nvCxnSpPr>
          <p:cNvPr id="5" name="Straight Arrow Connector 4"/>
          <p:cNvCxnSpPr>
            <a:stCxn id="3092" idx="2"/>
            <a:endCxn id="3119" idx="0"/>
          </p:cNvCxnSpPr>
          <p:nvPr/>
        </p:nvCxnSpPr>
        <p:spPr>
          <a:xfrm>
            <a:off x="7414684" y="2660650"/>
            <a:ext cx="795867" cy="2478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381501" y="1525588"/>
            <a:ext cx="6794500" cy="3732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927851" y="1254126"/>
            <a:ext cx="4370916" cy="44815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838017" y="2660651"/>
            <a:ext cx="1869016" cy="2981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3140" idx="0"/>
          </p:cNvCxnSpPr>
          <p:nvPr/>
        </p:nvCxnSpPr>
        <p:spPr>
          <a:xfrm>
            <a:off x="8934451" y="3479801"/>
            <a:ext cx="1083733" cy="21812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2115" idx="0"/>
          </p:cNvCxnSpPr>
          <p:nvPr/>
        </p:nvCxnSpPr>
        <p:spPr>
          <a:xfrm>
            <a:off x="6728884" y="1262064"/>
            <a:ext cx="4800600" cy="39957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2396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6436" y="1103327"/>
            <a:ext cx="9617364" cy="564257"/>
          </a:xfrm>
        </p:spPr>
        <p:txBody>
          <a:bodyPr/>
          <a:lstStyle/>
          <a:p>
            <a:r>
              <a:rPr lang="en-US" dirty="0"/>
              <a:t>Production is Booming in Scotland!</a:t>
            </a:r>
          </a:p>
        </p:txBody>
      </p:sp>
      <p:pic>
        <p:nvPicPr>
          <p:cNvPr id="4" name="Content Placeholder 3" descr="Outlander Behind Scenes.png"/>
          <p:cNvPicPr>
            <a:picLocks noGrp="1" noChangeAspect="1"/>
          </p:cNvPicPr>
          <p:nvPr>
            <p:ph idx="1"/>
          </p:nvPr>
        </p:nvPicPr>
        <p:blipFill rotWithShape="1">
          <a:blip r:embed="rId2">
            <a:extLst>
              <a:ext uri="{28A0092B-C50C-407E-A947-70E740481C1C}">
                <a14:useLocalDpi xmlns:a14="http://schemas.microsoft.com/office/drawing/2010/main" val="0"/>
              </a:ext>
            </a:extLst>
          </a:blip>
          <a:srcRect l="-354" r="-421"/>
          <a:stretch/>
        </p:blipFill>
        <p:spPr>
          <a:xfrm>
            <a:off x="2282648" y="1825625"/>
            <a:ext cx="8392593" cy="4720236"/>
          </a:xfrm>
        </p:spPr>
      </p:pic>
    </p:spTree>
    <p:extLst>
      <p:ext uri="{BB962C8B-B14F-4D97-AF65-F5344CB8AC3E}">
        <p14:creationId xmlns:p14="http://schemas.microsoft.com/office/powerpoint/2010/main" val="24402223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0d7ce166-acc6-4f01-b8ec-4eed270bebe0" xsi:nil="true"/>
    <_ModernAudienceTargetUserField xmlns="0d7ce166-acc6-4f01-b8ec-4eed270bebe0">
      <UserInfo>
        <DisplayName/>
        <AccountId xsi:nil="true"/>
        <AccountType/>
      </UserInfo>
    </_ModernAudienceTargetUserField>
    <Poilcy xmlns="0d7ce166-acc6-4f01-b8ec-4eed270bebe0">Intranet 1</Poilcy>
    <Intranet xmlns="0d7ce166-acc6-4f01-b8ec-4eed270bebe0" xsi:nil="true"/>
    <status xmlns="0d7ce166-acc6-4f01-b8ec-4eed270bebe0">true</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F14A5177C66A44194F0CE4855626A87" ma:contentTypeVersion="20" ma:contentTypeDescription="Create a new document." ma:contentTypeScope="" ma:versionID="fd576f24e49aa4656fa4e0bf4e0dc5a2">
  <xsd:schema xmlns:xsd="http://www.w3.org/2001/XMLSchema" xmlns:xs="http://www.w3.org/2001/XMLSchema" xmlns:p="http://schemas.microsoft.com/office/2006/metadata/properties" xmlns:ns2="f07e8e4d-f013-42ca-9eed-37a101d0488d" xmlns:ns3="0d7ce166-acc6-4f01-b8ec-4eed270bebe0" targetNamespace="http://schemas.microsoft.com/office/2006/metadata/properties" ma:root="true" ma:fieldsID="b875da3947c02e6c47601b89301db9ac" ns2:_="" ns3:_="">
    <xsd:import namespace="f07e8e4d-f013-42ca-9eed-37a101d0488d"/>
    <xsd:import namespace="0d7ce166-acc6-4f01-b8ec-4eed270bebe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AutoKeyPoints" minOccurs="0"/>
                <xsd:element ref="ns3:MediaServiceKeyPoints" minOccurs="0"/>
                <xsd:element ref="ns3:MediaServiceGenerationTime" minOccurs="0"/>
                <xsd:element ref="ns3:MediaServiceEventHashCode" minOccurs="0"/>
                <xsd:element ref="ns3:_Flow_SignoffStatus" minOccurs="0"/>
                <xsd:element ref="ns3:status" minOccurs="0"/>
                <xsd:element ref="ns3:Poilcy" minOccurs="0"/>
                <xsd:element ref="ns3:Intranet" minOccurs="0"/>
                <xsd:element ref="ns3:MediaLengthInSeconds" minOccurs="0"/>
                <xsd:element ref="ns3:_ModernAudienceTargetUserField" minOccurs="0"/>
                <xsd:element ref="ns3:_ModernAudienceAadObjectI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e8e4d-f013-42ca-9eed-37a101d0488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d7ce166-acc6-4f01-b8ec-4eed270bebe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Flow_SignoffStatus" ma:index="20" nillable="true" ma:displayName="Sign-off status" ma:internalName="Sign_x002d_off_x0020_status">
      <xsd:simpleType>
        <xsd:restriction base="dms:Text"/>
      </xsd:simpleType>
    </xsd:element>
    <xsd:element name="status" ma:index="21" nillable="true" ma:displayName="status" ma:default="1" ma:format="Dropdown" ma:internalName="status">
      <xsd:simpleType>
        <xsd:restriction base="dms:Boolean"/>
      </xsd:simpleType>
    </xsd:element>
    <xsd:element name="Poilcy" ma:index="22" nillable="true" ma:displayName="Poilcy" ma:default="Intranet 1" ma:format="Dropdown" ma:internalName="Poilcy">
      <xsd:simpleType>
        <xsd:union memberTypes="dms:Text">
          <xsd:simpleType>
            <xsd:restriction base="dms:Choice">
              <xsd:enumeration value="Intranet 1"/>
              <xsd:enumeration value="Intranet 2"/>
              <xsd:enumeration value="Intranet 3"/>
            </xsd:restriction>
          </xsd:simpleType>
        </xsd:union>
      </xsd:simpleType>
    </xsd:element>
    <xsd:element name="Intranet" ma:index="23" nillable="true" ma:displayName="Intranet" ma:format="Dropdown" ma:internalName="Intranet">
      <xsd:simpleType>
        <xsd:union memberTypes="dms:Text">
          <xsd:simpleType>
            <xsd:restriction base="dms:Choice">
              <xsd:enumeration value="Intranet"/>
              <xsd:enumeration value="Enter Choice #2"/>
              <xsd:enumeration value="Enter Choice #3"/>
            </xsd:restriction>
          </xsd:simpleType>
        </xsd:union>
      </xsd:simpleType>
    </xsd:element>
    <xsd:element name="MediaLengthInSeconds" ma:index="24" nillable="true" ma:displayName="Length (seconds)" ma:internalName="MediaLengthInSeconds" ma:readOnly="true">
      <xsd:simpleType>
        <xsd:restriction base="dms:Unknown"/>
      </xsd:simpleType>
    </xsd:element>
    <xsd:element name="_ModernAudienceTargetUserField" ma:index="25"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6" nillable="true" ma:displayName="AudienceIds" ma:list="{b7d9da7d-f033-4ab3-be04-615275f198e3}" ma:internalName="_ModernAudienceAadObjectIds" ma:readOnly="true" ma:showField="_AadObjectIdForUser" ma:web="f07e8e4d-f013-42ca-9eed-37a101d048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DCF322-ED66-4250-9AD6-C003AE007EB4}">
  <ds:schemaRefs>
    <ds:schemaRef ds:uri="http://schemas.microsoft.com/office/2006/metadata/properties"/>
    <ds:schemaRef ds:uri="http://schemas.microsoft.com/office/infopath/2007/PartnerControls"/>
    <ds:schemaRef ds:uri="0d7ce166-acc6-4f01-b8ec-4eed270bebe0"/>
  </ds:schemaRefs>
</ds:datastoreItem>
</file>

<file path=customXml/itemProps2.xml><?xml version="1.0" encoding="utf-8"?>
<ds:datastoreItem xmlns:ds="http://schemas.openxmlformats.org/officeDocument/2006/customXml" ds:itemID="{736FAE40-363E-45B2-B2D3-7AF22BDBD1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7e8e4d-f013-42ca-9eed-37a101d0488d"/>
    <ds:schemaRef ds:uri="0d7ce166-acc6-4f01-b8ec-4eed270beb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44C05AA-75DD-42F8-853D-59EED83D23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9370</TotalTime>
  <Words>2176</Words>
  <Application>Microsoft Office PowerPoint</Application>
  <PresentationFormat>Widescreen</PresentationFormat>
  <Paragraphs>581</Paragraphs>
  <Slides>33</Slides>
  <Notes>16</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0</vt:i4>
      </vt:variant>
      <vt:variant>
        <vt:lpstr>Slide Titles</vt:lpstr>
      </vt:variant>
      <vt:variant>
        <vt:i4>33</vt:i4>
      </vt:variant>
    </vt:vector>
  </HeadingPairs>
  <TitlesOfParts>
    <vt:vector size="42" baseType="lpstr">
      <vt:lpstr>Arial</vt:lpstr>
      <vt:lpstr>Arial Nova</vt:lpstr>
      <vt:lpstr>Avenir Next LT Pro</vt:lpstr>
      <vt:lpstr>Calibri</vt:lpstr>
      <vt:lpstr>Calibri Light</vt:lpstr>
      <vt:lpstr>Symbol</vt:lpstr>
      <vt:lpstr>Tahoma</vt:lpstr>
      <vt:lpstr>Times New Roman</vt:lpstr>
      <vt:lpstr>Office Theme</vt:lpstr>
      <vt:lpstr>PowerPoint Presentation</vt:lpstr>
      <vt:lpstr>Today’s Schedule</vt:lpstr>
      <vt:lpstr>Our Aim</vt:lpstr>
      <vt:lpstr>Kirsten MacLeod</vt:lpstr>
      <vt:lpstr>Scripted/Drama Production Courses Scotland 2021/22</vt:lpstr>
      <vt:lpstr>Drama/ Scripted Production Programmes</vt:lpstr>
      <vt:lpstr>For more Information</vt:lpstr>
      <vt:lpstr>PowerPoint Presentation</vt:lpstr>
      <vt:lpstr>Production is Booming in Scotland!</vt:lpstr>
      <vt:lpstr>Any Questions? </vt:lpstr>
      <vt:lpstr>Dario Sinforiani</vt:lpstr>
      <vt:lpstr>Jared Taylor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Sam Firth</vt:lpstr>
      <vt:lpstr>BA (Hons) Filmmaking and Screen Writing at</vt:lpstr>
      <vt:lpstr>Filmmaking Tutors: Sam Firth, Shaun Hughes           Douglas King, Paul Wright </vt:lpstr>
      <vt:lpstr>PowerPoint Presentation</vt:lpstr>
      <vt:lpstr>BA Filmmaking at    Key Facts </vt:lpstr>
      <vt:lpstr>Scottish University Film and TV Courses</vt:lpstr>
      <vt:lpstr>Want to learn more?</vt:lpstr>
      <vt:lpstr>Links from today’s session</vt:lpstr>
      <vt:lpstr>Question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Gail Robertson</dc:creator>
  <cp:lastModifiedBy>Gail Robertson</cp:lastModifiedBy>
  <cp:revision>333</cp:revision>
  <dcterms:created xsi:type="dcterms:W3CDTF">2020-09-18T12:27:07Z</dcterms:created>
  <dcterms:modified xsi:type="dcterms:W3CDTF">2021-11-11T09:58:20Z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0x010100CF14A5177C66A44194F0CE4855626A87</vt:lpwstr>
  </property>
</Properties>
</file>