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4"/>
  </p:sldMasterIdLst>
  <p:notesMasterIdLst>
    <p:notesMasterId r:id="rId39"/>
  </p:notesMasterIdLst>
  <p:sldIdLst>
    <p:sldId id="282" r:id="rId5"/>
    <p:sldId id="448" r:id="rId6"/>
    <p:sldId id="420" r:id="rId7"/>
    <p:sldId id="450" r:id="rId8"/>
    <p:sldId id="454" r:id="rId9"/>
    <p:sldId id="456" r:id="rId10"/>
    <p:sldId id="457" r:id="rId11"/>
    <p:sldId id="458" r:id="rId12"/>
    <p:sldId id="366" r:id="rId13"/>
    <p:sldId id="371" r:id="rId14"/>
    <p:sldId id="352" r:id="rId15"/>
    <p:sldId id="364" r:id="rId16"/>
    <p:sldId id="272" r:id="rId17"/>
    <p:sldId id="347" r:id="rId18"/>
    <p:sldId id="269" r:id="rId19"/>
    <p:sldId id="375" r:id="rId20"/>
    <p:sldId id="343" r:id="rId21"/>
    <p:sldId id="341" r:id="rId22"/>
    <p:sldId id="374" r:id="rId23"/>
    <p:sldId id="351" r:id="rId24"/>
    <p:sldId id="361" r:id="rId25"/>
    <p:sldId id="373" r:id="rId26"/>
    <p:sldId id="270" r:id="rId27"/>
    <p:sldId id="362" r:id="rId28"/>
    <p:sldId id="273" r:id="rId29"/>
    <p:sldId id="365" r:id="rId30"/>
    <p:sldId id="276" r:id="rId31"/>
    <p:sldId id="274" r:id="rId32"/>
    <p:sldId id="275" r:id="rId33"/>
    <p:sldId id="447" r:id="rId34"/>
    <p:sldId id="463" r:id="rId35"/>
    <p:sldId id="419" r:id="rId36"/>
    <p:sldId id="459" r:id="rId37"/>
    <p:sldId id="461"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93792" autoAdjust="0"/>
  </p:normalViewPr>
  <p:slideViewPr>
    <p:cSldViewPr snapToGrid="0">
      <p:cViewPr varScale="1">
        <p:scale>
          <a:sx n="59" d="100"/>
          <a:sy n="59" d="100"/>
        </p:scale>
        <p:origin x="720" y="60"/>
      </p:cViewPr>
      <p:guideLst/>
    </p:cSldViewPr>
  </p:slideViewPr>
  <p:notesTextViewPr>
    <p:cViewPr>
      <p:scale>
        <a:sx n="1" d="1"/>
        <a:sy n="1" d="1"/>
      </p:scale>
      <p:origin x="0" y="0"/>
    </p:cViewPr>
  </p:notesTextViewPr>
  <p:sorterViewPr>
    <p:cViewPr varScale="1">
      <p:scale>
        <a:sx n="100" d="100"/>
        <a:sy n="100" d="100"/>
      </p:scale>
      <p:origin x="0" y="-119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76732-8CE7-4F29-BB6B-AFD8F6FDF4FA}" type="datetimeFigureOut">
              <a:rPr lang="en-GB" smtClean="0"/>
              <a:t>17/05/2022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3AC5D-5458-4800-8E0F-7F31F57CD4D4}" type="slidenum">
              <a:rPr lang="en-GB" smtClean="0"/>
              <a:t>‹#›</a:t>
            </a:fld>
            <a:endParaRPr lang="en-GB"/>
          </a:p>
        </p:txBody>
      </p:sp>
    </p:spTree>
    <p:extLst>
      <p:ext uri="{BB962C8B-B14F-4D97-AF65-F5344CB8AC3E}">
        <p14:creationId xmlns:p14="http://schemas.microsoft.com/office/powerpoint/2010/main" val="221515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13FF-273F-440C-B537-E955B33C41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CB7AD1-C9CF-405A-8B21-4B54A6DA8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995F20-C4F5-4F06-A3E1-D9F163A49FB9}"/>
              </a:ext>
            </a:extLst>
          </p:cNvPr>
          <p:cNvSpPr>
            <a:spLocks noGrp="1"/>
          </p:cNvSpPr>
          <p:nvPr>
            <p:ph type="dt" sz="half" idx="10"/>
          </p:nvPr>
        </p:nvSpPr>
        <p:spPr/>
        <p:txBody>
          <a:bodyPr/>
          <a:lstStyle/>
          <a:p>
            <a:fld id="{82EDB8D0-98ED-4B86-9D5F-E61ADC70144D}" type="datetimeFigureOut">
              <a:rPr lang="en-US" smtClean="0"/>
              <a:t>5/17/2022</a:t>
            </a:fld>
            <a:endParaRPr lang="en-US" dirty="0"/>
          </a:p>
        </p:txBody>
      </p:sp>
      <p:sp>
        <p:nvSpPr>
          <p:cNvPr id="5" name="Footer Placeholder 4">
            <a:extLst>
              <a:ext uri="{FF2B5EF4-FFF2-40B4-BE49-F238E27FC236}">
                <a16:creationId xmlns:a16="http://schemas.microsoft.com/office/drawing/2014/main" id="{AE0F7DD2-677F-4856-B1D7-A379FEE1C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CCDCA-54A7-41F3-88CF-71FE663624A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42417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FEE5-DC74-4E15-8E9A-7A345FD43F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A460B8-87A3-4850-916C-9AB71C7E7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BDBFF2-DEAF-42C4-BEB6-78999B7AF335}"/>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5" name="Footer Placeholder 4">
            <a:extLst>
              <a:ext uri="{FF2B5EF4-FFF2-40B4-BE49-F238E27FC236}">
                <a16:creationId xmlns:a16="http://schemas.microsoft.com/office/drawing/2014/main" id="{1F645DA7-FB8D-4375-99CD-104A07439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E1DAA-8CE6-49C4-9E52-BB9E0C10F21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423009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C677BF-4ED5-4B70-8E2D-628DBF5C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9CC2FF-3453-4244-B88E-AF32A21D16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F11BE5-546E-432C-ADB0-CC9BD632BCC2}"/>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5" name="Footer Placeholder 4">
            <a:extLst>
              <a:ext uri="{FF2B5EF4-FFF2-40B4-BE49-F238E27FC236}">
                <a16:creationId xmlns:a16="http://schemas.microsoft.com/office/drawing/2014/main" id="{AC079C35-44AD-4D44-829A-AB6B6AE8AC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10DA7-4582-444B-91C0-1C2E84660514}"/>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68485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225E-ACF3-4166-802A-3FFC9214D4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12D5A1-FAA7-469E-ADB6-3FFDDF15F4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44B3-6D6C-43B9-A031-AB095DBB485D}"/>
              </a:ext>
            </a:extLst>
          </p:cNvPr>
          <p:cNvSpPr>
            <a:spLocks noGrp="1"/>
          </p:cNvSpPr>
          <p:nvPr>
            <p:ph type="dt" sz="half" idx="10"/>
          </p:nvPr>
        </p:nvSpPr>
        <p:spPr/>
        <p:txBody>
          <a:bodyPr/>
          <a:lstStyle/>
          <a:p>
            <a:fld id="{82EDB8D0-98ED-4B86-9D5F-E61ADC70144D}" type="datetimeFigureOut">
              <a:rPr lang="en-US" smtClean="0"/>
              <a:t>5/17/2022</a:t>
            </a:fld>
            <a:endParaRPr lang="en-US" dirty="0"/>
          </a:p>
        </p:txBody>
      </p:sp>
      <p:sp>
        <p:nvSpPr>
          <p:cNvPr id="5" name="Footer Placeholder 4">
            <a:extLst>
              <a:ext uri="{FF2B5EF4-FFF2-40B4-BE49-F238E27FC236}">
                <a16:creationId xmlns:a16="http://schemas.microsoft.com/office/drawing/2014/main" id="{657C93CD-FF76-445E-8BDC-EAA7C9129C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EBFB2A-DB2F-4E60-9D99-AA98B3840E7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87591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69102-25DB-49F2-9254-BAF1C23F6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233783-F922-4406-863F-54B7B2792B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8F7FD-E624-44C4-8E87-A5813337BCA4}"/>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5" name="Footer Placeholder 4">
            <a:extLst>
              <a:ext uri="{FF2B5EF4-FFF2-40B4-BE49-F238E27FC236}">
                <a16:creationId xmlns:a16="http://schemas.microsoft.com/office/drawing/2014/main" id="{A75F5E9C-826D-4E6D-B4EC-F74C8B6B03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3D176-BDFB-4D41-AF60-9343047EF6B6}"/>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5112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07D6-9140-4E0B-87C1-59F1876A7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00DD19-C099-41B7-A1BD-349963810C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E9130F-9ADB-4EA7-8060-2C9945B500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FE5988-9A9D-4818-BFB5-B267DD9416D0}"/>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6" name="Footer Placeholder 5">
            <a:extLst>
              <a:ext uri="{FF2B5EF4-FFF2-40B4-BE49-F238E27FC236}">
                <a16:creationId xmlns:a16="http://schemas.microsoft.com/office/drawing/2014/main" id="{E759E989-4830-4BD8-A7FB-6D10BF9CFE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ADE2B3-BE55-4CA8-B9D6-460BBF32A72C}"/>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2538183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20EB-1C4F-4060-A4BE-75E164566B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B3CBC8-5639-4E52-8178-7C0A3198E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63B3C8-352B-41BC-B83B-A8A309A8E5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727AF9C-450F-4C5E-97FF-0BBC0E70B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6BD42B-C38D-488C-9892-6DF7E185BA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D221E7D-9000-4A94-86FE-37BEE47C9A90}"/>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8" name="Footer Placeholder 7">
            <a:extLst>
              <a:ext uri="{FF2B5EF4-FFF2-40B4-BE49-F238E27FC236}">
                <a16:creationId xmlns:a16="http://schemas.microsoft.com/office/drawing/2014/main" id="{7510E55B-0AEF-4898-9F05-AB74BF4BA3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A5BB0F-72C5-4D96-AD8D-5617A0238D1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83431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7F854-4EA3-4D1E-9171-87E069DAD8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C18097-EE2F-4AEE-A255-93FA1C89BFE6}"/>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4" name="Footer Placeholder 3">
            <a:extLst>
              <a:ext uri="{FF2B5EF4-FFF2-40B4-BE49-F238E27FC236}">
                <a16:creationId xmlns:a16="http://schemas.microsoft.com/office/drawing/2014/main" id="{156D50AD-04BD-49D9-89E7-A3A07AAC2A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103D13-308F-42DB-8DC1-D9DF29962AFB}"/>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374983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E19D38-E708-4162-982F-75FF4A3E2859}"/>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3" name="Footer Placeholder 2">
            <a:extLst>
              <a:ext uri="{FF2B5EF4-FFF2-40B4-BE49-F238E27FC236}">
                <a16:creationId xmlns:a16="http://schemas.microsoft.com/office/drawing/2014/main" id="{C36E1389-7B2A-4105-81F8-8A2E178BB4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290207-5333-4BA9-B815-1279C0B9B428}"/>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64731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74CA5-E1AA-46DE-BEF1-26BBE65F6F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C0E29A-97F0-47E8-8B90-C829D0B25D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9AEA13-3ACC-428B-8158-D5705CA049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F32F-94E8-461F-8947-C986C38B3F7F}"/>
              </a:ext>
            </a:extLst>
          </p:cNvPr>
          <p:cNvSpPr>
            <a:spLocks noGrp="1"/>
          </p:cNvSpPr>
          <p:nvPr>
            <p:ph type="dt" sz="half" idx="10"/>
          </p:nvPr>
        </p:nvSpPr>
        <p:spPr/>
        <p:txBody>
          <a:bodyPr/>
          <a:lstStyle/>
          <a:p>
            <a:fld id="{82EDB8D0-98ED-4B86-9D5F-E61ADC70144D}" type="datetimeFigureOut">
              <a:rPr lang="en-US" smtClean="0"/>
              <a:t>5/17/2022</a:t>
            </a:fld>
            <a:endParaRPr lang="en-US"/>
          </a:p>
        </p:txBody>
      </p:sp>
      <p:sp>
        <p:nvSpPr>
          <p:cNvPr id="6" name="Footer Placeholder 5">
            <a:extLst>
              <a:ext uri="{FF2B5EF4-FFF2-40B4-BE49-F238E27FC236}">
                <a16:creationId xmlns:a16="http://schemas.microsoft.com/office/drawing/2014/main" id="{DF742C64-DFB5-4512-8E69-81BB55033B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7101B0-D456-4AE2-B72C-314F96DAB420}"/>
              </a:ext>
            </a:extLst>
          </p:cNvPr>
          <p:cNvSpPr>
            <a:spLocks noGrp="1"/>
          </p:cNvSpPr>
          <p:nvPr>
            <p:ph type="sldNum" sz="quarter" idx="12"/>
          </p:nvPr>
        </p:nvSpPr>
        <p:spPr/>
        <p:txBody>
          <a:bodyPr/>
          <a:lstStyle/>
          <a:p>
            <a:fld id="{4854181D-6920-4594-9A5D-6CE56DC9F8B2}" type="slidenum">
              <a:rPr lang="en-US" smtClean="0"/>
              <a:t>‹#›</a:t>
            </a:fld>
            <a:endParaRPr lang="en-US"/>
          </a:p>
        </p:txBody>
      </p:sp>
    </p:spTree>
    <p:extLst>
      <p:ext uri="{BB962C8B-B14F-4D97-AF65-F5344CB8AC3E}">
        <p14:creationId xmlns:p14="http://schemas.microsoft.com/office/powerpoint/2010/main" val="121382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D4B12-BDCB-45CF-B6BF-1C725F9F5F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AA7745B-2E51-4F0D-86C5-9CED5C3D4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85808D-DB0B-4030-8043-F147F0011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39978-57FB-45AB-9025-B25E2057EC6F}"/>
              </a:ext>
            </a:extLst>
          </p:cNvPr>
          <p:cNvSpPr>
            <a:spLocks noGrp="1"/>
          </p:cNvSpPr>
          <p:nvPr>
            <p:ph type="dt" sz="half" idx="10"/>
          </p:nvPr>
        </p:nvSpPr>
        <p:spPr/>
        <p:txBody>
          <a:bodyPr/>
          <a:lstStyle/>
          <a:p>
            <a:fld id="{82EDB8D0-98ED-4B86-9D5F-E61ADC70144D}" type="datetimeFigureOut">
              <a:rPr lang="en-US" smtClean="0"/>
              <a:pPr/>
              <a:t>5/17/2022</a:t>
            </a:fld>
            <a:endParaRPr lang="en-US" dirty="0"/>
          </a:p>
        </p:txBody>
      </p:sp>
      <p:sp>
        <p:nvSpPr>
          <p:cNvPr id="6" name="Footer Placeholder 5">
            <a:extLst>
              <a:ext uri="{FF2B5EF4-FFF2-40B4-BE49-F238E27FC236}">
                <a16:creationId xmlns:a16="http://schemas.microsoft.com/office/drawing/2014/main" id="{3EF480A0-C5B4-49C5-8AAF-8B35DDED6D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51D7F-0627-4331-81C4-8DF2987C7D29}"/>
              </a:ext>
            </a:extLst>
          </p:cNvPr>
          <p:cNvSpPr>
            <a:spLocks noGrp="1"/>
          </p:cNvSpPr>
          <p:nvPr>
            <p:ph type="sldNum" sz="quarter" idx="12"/>
          </p:nvPr>
        </p:nvSpPr>
        <p:spPr/>
        <p:txBody>
          <a:bodyPr/>
          <a:lstStyle/>
          <a:p>
            <a:fld id="{4854181D-6920-4594-9A5D-6CE56DC9F8B2}" type="slidenum">
              <a:rPr lang="en-US" smtClean="0"/>
              <a:pPr/>
              <a:t>‹#›</a:t>
            </a:fld>
            <a:endParaRPr lang="en-US"/>
          </a:p>
        </p:txBody>
      </p:sp>
    </p:spTree>
    <p:extLst>
      <p:ext uri="{BB962C8B-B14F-4D97-AF65-F5344CB8AC3E}">
        <p14:creationId xmlns:p14="http://schemas.microsoft.com/office/powerpoint/2010/main" val="291079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6DD42-2411-4584-96CD-A3B44BBED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D586B0-3E45-4C05-9DE2-F6D0D6696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6A46F4-F8C1-4853-8770-EB78C215C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DB8D0-98ED-4B86-9D5F-E61ADC70144D}" type="datetimeFigureOut">
              <a:rPr lang="en-US" smtClean="0"/>
              <a:pPr/>
              <a:t>5/17/2022</a:t>
            </a:fld>
            <a:endParaRPr lang="en-US" dirty="0"/>
          </a:p>
        </p:txBody>
      </p:sp>
      <p:sp>
        <p:nvSpPr>
          <p:cNvPr id="5" name="Footer Placeholder 4">
            <a:extLst>
              <a:ext uri="{FF2B5EF4-FFF2-40B4-BE49-F238E27FC236}">
                <a16:creationId xmlns:a16="http://schemas.microsoft.com/office/drawing/2014/main" id="{02365386-5D26-44A5-9A24-906DB4C49D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AB7233-E444-453F-A424-A8F70BA9A6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328961511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Gail.Robertson@creativescotland.com" TargetMode="External"/><Relationship Id="rId2"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hyperlink" Target="https://teams.microsoft.com/l/team/19%3a54f54d329ff94b04b8b97a4d66975e5c%40thread.tacv2/conversations?groupId=f25ccdfb-bfaa-4106-a7f2-12a4172c02ee&amp;tenantId=ccd32ca3-16ce-428f-9541-372d6b051929" TargetMode="External"/><Relationship Id="rId7" Type="http://schemas.openxmlformats.org/officeDocument/2006/relationships/image" Target="../media/image3.png"/><Relationship Id="rId2" Type="http://schemas.openxmlformats.org/officeDocument/2006/relationships/hyperlink" Target="https://screeningshorts.org.uk/" TargetMode="External"/><Relationship Id="rId1" Type="http://schemas.openxmlformats.org/officeDocument/2006/relationships/slideLayout" Target="../slideLayouts/slideLayout2.xml"/><Relationship Id="rId6" Type="http://schemas.openxmlformats.org/officeDocument/2006/relationships/hyperlink" Target="mailto:Gail.Robertson@creativescotland.com" TargetMode="External"/><Relationship Id="rId5" Type="http://schemas.openxmlformats.org/officeDocument/2006/relationships/hyperlink" Target="mailto:cott.Donaldson@creativescotland.com" TargetMode="External"/><Relationship Id="rId4" Type="http://schemas.openxmlformats.org/officeDocument/2006/relationships/hyperlink" Target="https://www.screen.scot/film-education"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padlet.com/gailrobertson/bj3sbjozuf2gtkl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892B2D6-00D1-444C-A906-03AB4ECA04A9}"/>
              </a:ext>
            </a:extLst>
          </p:cNvPr>
          <p:cNvSpPr txBox="1"/>
          <p:nvPr/>
        </p:nvSpPr>
        <p:spPr>
          <a:xfrm>
            <a:off x="4343399" y="5149825"/>
            <a:ext cx="6991373" cy="769441"/>
          </a:xfrm>
          <a:prstGeom prst="rect">
            <a:avLst/>
          </a:prstGeom>
          <a:noFill/>
        </p:spPr>
        <p:txBody>
          <a:bodyPr wrap="square" rtlCol="0">
            <a:spAutoFit/>
          </a:bodyPr>
          <a:lstStyle/>
          <a:p>
            <a:pPr algn="r"/>
            <a:r>
              <a:rPr lang="en-GB" sz="4400" b="1" dirty="0">
                <a:solidFill>
                  <a:schemeClr val="bg1"/>
                </a:solidFill>
                <a:latin typeface="Arial Nova" panose="020B0504020202020204" pitchFamily="34" charset="0"/>
              </a:rPr>
              <a:t>  17 May </a:t>
            </a:r>
            <a:r>
              <a:rPr lang="en-GB" sz="4400" b="1" dirty="0">
                <a:solidFill>
                  <a:srgbClr val="0099CC"/>
                </a:solidFill>
                <a:latin typeface="Arial Nova" panose="020B0504020202020204" pitchFamily="34" charset="0"/>
              </a:rPr>
              <a:t>2022</a:t>
            </a:r>
            <a:endParaRPr lang="en-GB" sz="2400" b="1" dirty="0">
              <a:solidFill>
                <a:srgbClr val="0099CC"/>
              </a:solidFill>
              <a:latin typeface="Arial Nova" panose="020B0504020202020204" pitchFamily="34" charset="0"/>
            </a:endParaRPr>
          </a:p>
        </p:txBody>
      </p:sp>
      <p:pic>
        <p:nvPicPr>
          <p:cNvPr id="7" name="Picture 6" descr="A picture containing text, clipart&#10;&#10;Description automatically generated">
            <a:extLst>
              <a:ext uri="{FF2B5EF4-FFF2-40B4-BE49-F238E27FC236}">
                <a16:creationId xmlns:a16="http://schemas.microsoft.com/office/drawing/2014/main" id="{09F1E998-CDEB-6149-849B-DE5B4622C7ED}"/>
              </a:ext>
            </a:extLst>
          </p:cNvPr>
          <p:cNvPicPr>
            <a:picLocks noChangeAspect="1"/>
          </p:cNvPicPr>
          <p:nvPr/>
        </p:nvPicPr>
        <p:blipFill>
          <a:blip r:embed="rId2"/>
          <a:stretch>
            <a:fillRect/>
          </a:stretch>
        </p:blipFill>
        <p:spPr>
          <a:xfrm>
            <a:off x="677332" y="672993"/>
            <a:ext cx="9008533" cy="1576493"/>
          </a:xfrm>
          <a:prstGeom prst="rect">
            <a:avLst/>
          </a:prstGeom>
        </p:spPr>
      </p:pic>
      <p:sp>
        <p:nvSpPr>
          <p:cNvPr id="4" name="Title 1">
            <a:extLst>
              <a:ext uri="{FF2B5EF4-FFF2-40B4-BE49-F238E27FC236}">
                <a16:creationId xmlns:a16="http://schemas.microsoft.com/office/drawing/2014/main" id="{725DD638-0892-41A5-9355-BBA998BCC2FB}"/>
              </a:ext>
            </a:extLst>
          </p:cNvPr>
          <p:cNvSpPr txBox="1">
            <a:spLocks/>
          </p:cNvSpPr>
          <p:nvPr/>
        </p:nvSpPr>
        <p:spPr>
          <a:xfrm>
            <a:off x="677332" y="2827689"/>
            <a:ext cx="10186612" cy="1428625"/>
          </a:xfrm>
          <a:prstGeom prst="rect">
            <a:avLst/>
          </a:prstGeom>
          <a:solidFill>
            <a:schemeClr val="bg2">
              <a:lumMod val="25000"/>
            </a:schemeClr>
          </a:solidFill>
          <a:ln>
            <a:noFill/>
          </a:ln>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b="1" dirty="0">
                <a:solidFill>
                  <a:schemeClr val="bg1"/>
                </a:solidFill>
                <a:latin typeface="Arial Nova" panose="020B0504020202020204" pitchFamily="34" charset="0"/>
                <a:cs typeface="Calibri Light"/>
              </a:rPr>
              <a:t>THE BOOK THIEF</a:t>
            </a:r>
          </a:p>
          <a:p>
            <a:r>
              <a:rPr lang="en-GB" sz="3300" b="1" dirty="0">
                <a:solidFill>
                  <a:srgbClr val="0099CC"/>
                </a:solidFill>
                <a:latin typeface="Arial Nova"/>
                <a:cs typeface="Calibri Light"/>
              </a:rPr>
              <a:t>TEACHING FILM FOR HIGHER AND NAT 5 ENGLISH </a:t>
            </a:r>
            <a:endParaRPr lang="en-GB" sz="3300" b="1" dirty="0">
              <a:solidFill>
                <a:srgbClr val="0099CC"/>
              </a:solidFill>
              <a:latin typeface="Arial Nova"/>
            </a:endParaRPr>
          </a:p>
        </p:txBody>
      </p:sp>
      <p:pic>
        <p:nvPicPr>
          <p:cNvPr id="8" name="Picture 7" descr="A picture containing graphical user interface&#10;&#10;Description automatically generated">
            <a:extLst>
              <a:ext uri="{FF2B5EF4-FFF2-40B4-BE49-F238E27FC236}">
                <a16:creationId xmlns:a16="http://schemas.microsoft.com/office/drawing/2014/main" id="{4B9E98EF-5356-4EAE-BDF8-6995E8106A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244" y="4800057"/>
            <a:ext cx="2968849" cy="11192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4954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1E94-34B4-49AF-A8DF-08CF0D72A4E2}"/>
              </a:ext>
            </a:extLst>
          </p:cNvPr>
          <p:cNvSpPr>
            <a:spLocks noGrp="1"/>
          </p:cNvSpPr>
          <p:nvPr>
            <p:ph type="ctrTitle"/>
          </p:nvPr>
        </p:nvSpPr>
        <p:spPr>
          <a:xfrm>
            <a:off x="740553" y="1190729"/>
            <a:ext cx="3455527" cy="3293110"/>
          </a:xfrm>
          <a:solidFill>
            <a:schemeClr val="tx1"/>
          </a:solidFill>
          <a:ln>
            <a:solidFill>
              <a:srgbClr val="0099CC"/>
            </a:solidFill>
          </a:ln>
        </p:spPr>
        <p:txBody>
          <a:bodyPr>
            <a:normAutofit fontScale="90000"/>
          </a:bodyPr>
          <a:lstStyle/>
          <a:p>
            <a:r>
              <a:rPr lang="en-GB" dirty="0">
                <a:solidFill>
                  <a:schemeClr val="bg1"/>
                </a:solidFill>
                <a:latin typeface="Tw Cen MT" panose="020B0602020104020603" pitchFamily="34" charset="0"/>
              </a:rPr>
              <a:t>General Rules for</a:t>
            </a:r>
            <a:br>
              <a:rPr lang="en-GB" dirty="0">
                <a:solidFill>
                  <a:schemeClr val="bg1"/>
                </a:solidFill>
                <a:latin typeface="Tw Cen MT" panose="020B0602020104020603" pitchFamily="34" charset="0"/>
              </a:rPr>
            </a:br>
            <a:r>
              <a:rPr lang="en-GB" dirty="0">
                <a:solidFill>
                  <a:srgbClr val="0099CC"/>
                </a:solidFill>
                <a:latin typeface="Tw Cen MT" panose="020B0602020104020603" pitchFamily="34" charset="0"/>
              </a:rPr>
              <a:t>Critical Essays</a:t>
            </a:r>
          </a:p>
        </p:txBody>
      </p:sp>
      <p:pic>
        <p:nvPicPr>
          <p:cNvPr id="4" name="Picture 3">
            <a:extLst>
              <a:ext uri="{FF2B5EF4-FFF2-40B4-BE49-F238E27FC236}">
                <a16:creationId xmlns:a16="http://schemas.microsoft.com/office/drawing/2014/main" id="{C119AB9E-B2A9-4B7E-B359-5EA92D09C531}"/>
              </a:ext>
            </a:extLst>
          </p:cNvPr>
          <p:cNvPicPr>
            <a:picLocks noChangeAspect="1"/>
          </p:cNvPicPr>
          <p:nvPr/>
        </p:nvPicPr>
        <p:blipFill>
          <a:blip r:embed="rId2"/>
          <a:stretch>
            <a:fillRect/>
          </a:stretch>
        </p:blipFill>
        <p:spPr>
          <a:xfrm>
            <a:off x="5069697" y="1027534"/>
            <a:ext cx="6381750" cy="3619500"/>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a:extLst>
              <a:ext uri="{FF2B5EF4-FFF2-40B4-BE49-F238E27FC236}">
                <a16:creationId xmlns:a16="http://schemas.microsoft.com/office/drawing/2014/main" id="{8D02712A-D7BF-457B-A84F-AD4606D32879}"/>
              </a:ext>
            </a:extLst>
          </p:cNvPr>
          <p:cNvPicPr>
            <a:picLocks noChangeAspect="1"/>
          </p:cNvPicPr>
          <p:nvPr/>
        </p:nvPicPr>
        <p:blipFill>
          <a:blip r:embed="rId3"/>
          <a:stretch>
            <a:fillRect/>
          </a:stretch>
        </p:blipFill>
        <p:spPr>
          <a:xfrm>
            <a:off x="9685262" y="5422970"/>
            <a:ext cx="2184205" cy="904100"/>
          </a:xfrm>
          <a:prstGeom prst="rect">
            <a:avLst/>
          </a:prstGeom>
        </p:spPr>
      </p:pic>
      <p:pic>
        <p:nvPicPr>
          <p:cNvPr id="7" name="Picture 6">
            <a:extLst>
              <a:ext uri="{FF2B5EF4-FFF2-40B4-BE49-F238E27FC236}">
                <a16:creationId xmlns:a16="http://schemas.microsoft.com/office/drawing/2014/main" id="{5A914C38-2647-473F-AD7D-895EB94B2170}"/>
              </a:ext>
            </a:extLst>
          </p:cNvPr>
          <p:cNvPicPr>
            <a:picLocks noChangeAspect="1"/>
          </p:cNvPicPr>
          <p:nvPr/>
        </p:nvPicPr>
        <p:blipFill>
          <a:blip r:embed="rId4"/>
          <a:stretch>
            <a:fillRect/>
          </a:stretch>
        </p:blipFill>
        <p:spPr>
          <a:xfrm>
            <a:off x="7696125" y="5539568"/>
            <a:ext cx="1870417" cy="7209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descr="Icon&#10;&#10;Description automatically generated">
            <a:extLst>
              <a:ext uri="{FF2B5EF4-FFF2-40B4-BE49-F238E27FC236}">
                <a16:creationId xmlns:a16="http://schemas.microsoft.com/office/drawing/2014/main" id="{091B3484-F0DB-4041-883F-55AE4719F8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898" y="5389220"/>
            <a:ext cx="6591639" cy="9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459629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Text Choice: </a:t>
            </a:r>
            <a:r>
              <a:rPr lang="en-GB" dirty="0">
                <a:solidFill>
                  <a:srgbClr val="0099CC"/>
                </a:solidFill>
                <a:latin typeface="Tw Cen MT" panose="020B0602020104020603" pitchFamily="34" charset="0"/>
              </a:rPr>
              <a:t>CUTS</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a:bodyPr>
          <a:lstStyle/>
          <a:p>
            <a:pPr algn="just"/>
            <a:r>
              <a:rPr lang="en-GB" sz="2400" b="1" dirty="0">
                <a:solidFill>
                  <a:srgbClr val="C00000"/>
                </a:solidFill>
              </a:rPr>
              <a:t>CHALLENGE: </a:t>
            </a:r>
            <a:r>
              <a:rPr lang="en-GB" sz="2400" dirty="0"/>
              <a:t>Obviously you want to choose a text that the class will engage with, but you still want to challenge them and expand their horizons.  </a:t>
            </a:r>
          </a:p>
          <a:p>
            <a:pPr lvl="1" algn="just"/>
            <a:r>
              <a:rPr lang="en-GB" sz="2200" i="1" dirty="0"/>
              <a:t>After all, if we took the same approach with literature, we’d be unlikely to teach them Shakespeare or poetry – they’d rarely choose those!</a:t>
            </a:r>
          </a:p>
          <a:p>
            <a:pPr algn="just"/>
            <a:r>
              <a:rPr lang="en-GB" sz="2400" b="1" dirty="0">
                <a:solidFill>
                  <a:srgbClr val="C00000"/>
                </a:solidFill>
              </a:rPr>
              <a:t>UNKNOWN: </a:t>
            </a:r>
            <a:r>
              <a:rPr lang="en-GB" sz="2400" dirty="0"/>
              <a:t>Choose a text that the class are unlikely to have seen before, so have no preconceptions about it.</a:t>
            </a:r>
          </a:p>
          <a:p>
            <a:pPr algn="just"/>
            <a:r>
              <a:rPr lang="en-GB" sz="2400" b="1" dirty="0">
                <a:solidFill>
                  <a:srgbClr val="C00000"/>
                </a:solidFill>
              </a:rPr>
              <a:t>THEME: </a:t>
            </a:r>
            <a:r>
              <a:rPr lang="en-GB" sz="2400" dirty="0"/>
              <a:t>Texts with a clear theme such as LGBTQI+ or gender issues, racism, good vs evil or loss of innocence are a good starting point.</a:t>
            </a:r>
          </a:p>
          <a:p>
            <a:pPr algn="just"/>
            <a:r>
              <a:rPr lang="en-GB" sz="2400" b="1" dirty="0">
                <a:solidFill>
                  <a:srgbClr val="C00000"/>
                </a:solidFill>
              </a:rPr>
              <a:t>SUITABLE: </a:t>
            </a:r>
            <a:r>
              <a:rPr lang="en-GB" sz="2400" dirty="0"/>
              <a:t>Choose one that is neither too lightweight nor too overwhelming.  Learning how to critically analyse a screen text is challenging enough without being faced with a film that has no thematic heft or is too obtuse.</a:t>
            </a:r>
          </a:p>
        </p:txBody>
      </p:sp>
      <p:pic>
        <p:nvPicPr>
          <p:cNvPr id="6" name="Picture 5">
            <a:extLst>
              <a:ext uri="{FF2B5EF4-FFF2-40B4-BE49-F238E27FC236}">
                <a16:creationId xmlns:a16="http://schemas.microsoft.com/office/drawing/2014/main" id="{838557D5-59DE-468B-978B-F6C9FBCC19A4}"/>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84947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448562" y="6112828"/>
            <a:ext cx="1577387" cy="652922"/>
          </a:xfrm>
          <a:prstGeom prst="rect">
            <a:avLst/>
          </a:prstGeom>
        </p:spPr>
      </p:pic>
      <p:pic>
        <p:nvPicPr>
          <p:cNvPr id="5" name="Picture 4">
            <a:extLst>
              <a:ext uri="{FF2B5EF4-FFF2-40B4-BE49-F238E27FC236}">
                <a16:creationId xmlns:a16="http://schemas.microsoft.com/office/drawing/2014/main" id="{E834A423-4C79-4705-8E00-E5F80BB821F0}"/>
              </a:ext>
            </a:extLst>
          </p:cNvPr>
          <p:cNvPicPr>
            <a:picLocks noChangeAspect="1"/>
          </p:cNvPicPr>
          <p:nvPr/>
        </p:nvPicPr>
        <p:blipFill>
          <a:blip r:embed="rId3"/>
          <a:stretch>
            <a:fillRect/>
          </a:stretch>
        </p:blipFill>
        <p:spPr>
          <a:xfrm>
            <a:off x="10778909" y="5394150"/>
            <a:ext cx="916691" cy="636408"/>
          </a:xfrm>
          <a:prstGeom prst="rect">
            <a:avLst/>
          </a:prstGeom>
        </p:spPr>
      </p:pic>
      <p:graphicFrame>
        <p:nvGraphicFramePr>
          <p:cNvPr id="12" name="Table 12">
            <a:extLst>
              <a:ext uri="{FF2B5EF4-FFF2-40B4-BE49-F238E27FC236}">
                <a16:creationId xmlns:a16="http://schemas.microsoft.com/office/drawing/2014/main" id="{7658E330-37FC-422E-81BE-5DC9CCDF7DD6}"/>
              </a:ext>
            </a:extLst>
          </p:cNvPr>
          <p:cNvGraphicFramePr>
            <a:graphicFrameLocks noGrp="1"/>
          </p:cNvGraphicFramePr>
          <p:nvPr/>
        </p:nvGraphicFramePr>
        <p:xfrm>
          <a:off x="0" y="0"/>
          <a:ext cx="12192000" cy="6858000"/>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440894476"/>
                    </a:ext>
                  </a:extLst>
                </a:gridCol>
                <a:gridCol w="6096000">
                  <a:extLst>
                    <a:ext uri="{9D8B030D-6E8A-4147-A177-3AD203B41FA5}">
                      <a16:colId xmlns:a16="http://schemas.microsoft.com/office/drawing/2014/main" val="1193832736"/>
                    </a:ext>
                  </a:extLst>
                </a:gridCol>
              </a:tblGrid>
              <a:tr h="370840">
                <a:tc gridSpan="2">
                  <a:txBody>
                    <a:bodyPr/>
                    <a:lstStyle/>
                    <a:p>
                      <a:pPr algn="ctr"/>
                      <a:r>
                        <a:rPr lang="en-GB" sz="2400" dirty="0">
                          <a:solidFill>
                            <a:schemeClr val="bg1"/>
                          </a:solidFill>
                          <a:latin typeface="Tw Cen MT" panose="020B0602020104020603" pitchFamily="34" charset="0"/>
                        </a:rPr>
                        <a:t>For Your Consideration: </a:t>
                      </a:r>
                      <a:r>
                        <a:rPr lang="en-GB" sz="2400" dirty="0">
                          <a:solidFill>
                            <a:srgbClr val="0099CC"/>
                          </a:solidFill>
                          <a:latin typeface="Tw Cen MT" panose="020B0602020104020603" pitchFamily="34" charset="0"/>
                        </a:rPr>
                        <a:t>Alternative Film Choices</a:t>
                      </a:r>
                    </a:p>
                  </a:txBody>
                  <a:tcPr>
                    <a:solidFill>
                      <a:schemeClr val="tx1"/>
                    </a:solidFill>
                  </a:tcPr>
                </a:tc>
                <a:tc hMerge="1">
                  <a:txBody>
                    <a:bodyPr/>
                    <a:lstStyle/>
                    <a:p>
                      <a:endParaRPr lang="en-GB" dirty="0"/>
                    </a:p>
                  </a:txBody>
                  <a:tcPr/>
                </a:tc>
                <a:extLst>
                  <a:ext uri="{0D108BD9-81ED-4DB2-BD59-A6C34878D82A}">
                    <a16:rowId xmlns:a16="http://schemas.microsoft.com/office/drawing/2014/main" val="3371842425"/>
                  </a:ext>
                </a:extLst>
              </a:tr>
              <a:tr h="370840">
                <a:tc>
                  <a:txBody>
                    <a:bodyPr/>
                    <a:lstStyle/>
                    <a:p>
                      <a:pPr marL="0" indent="0">
                        <a:buFont typeface="Arial" panose="020B0604020202020204" pitchFamily="34" charset="0"/>
                        <a:buNone/>
                      </a:pPr>
                      <a:r>
                        <a:rPr lang="en-GB" sz="1700" dirty="0">
                          <a:latin typeface="Eras Bold ITC" panose="020B0907030504020204" pitchFamily="34" charset="0"/>
                        </a:rPr>
                        <a:t>Certificate: U / PG</a:t>
                      </a:r>
                    </a:p>
                    <a:p>
                      <a:pPr marL="285750" indent="-285750">
                        <a:buFont typeface="Arial" panose="020B0604020202020204" pitchFamily="34" charset="0"/>
                        <a:buChar char="•"/>
                      </a:pPr>
                      <a:r>
                        <a:rPr lang="en-GB" sz="1700" dirty="0"/>
                        <a:t>The Iron Giant (Brad Bird, 1999)</a:t>
                      </a:r>
                    </a:p>
                    <a:p>
                      <a:pPr marL="285750" indent="-285750">
                        <a:buFont typeface="Arial" panose="020B0604020202020204" pitchFamily="34" charset="0"/>
                        <a:buChar char="•"/>
                      </a:pPr>
                      <a:r>
                        <a:rPr lang="en-GB" sz="1700" dirty="0"/>
                        <a:t>The Kid Who Would Be King (Joe Cornish, 2019)</a:t>
                      </a:r>
                    </a:p>
                    <a:p>
                      <a:pPr marL="285750" indent="-285750">
                        <a:buFont typeface="Arial" panose="020B0604020202020204" pitchFamily="34" charset="0"/>
                        <a:buChar char="•"/>
                      </a:pPr>
                      <a:r>
                        <a:rPr lang="en-GB" sz="1700" dirty="0"/>
                        <a:t>Kubo and the Two Strings (Travis Knight, 2016)</a:t>
                      </a:r>
                    </a:p>
                    <a:p>
                      <a:pPr marL="285750" indent="-285750">
                        <a:buFont typeface="Arial" panose="020B0604020202020204" pitchFamily="34" charset="0"/>
                        <a:buChar char="•"/>
                      </a:pPr>
                      <a:r>
                        <a:rPr lang="en-GB" sz="1700" dirty="0"/>
                        <a:t>A League of Their Own (Penny Marshall, 1992)</a:t>
                      </a:r>
                    </a:p>
                    <a:p>
                      <a:pPr marL="285750" indent="-285750">
                        <a:buFont typeface="Arial" panose="020B0604020202020204" pitchFamily="34" charset="0"/>
                        <a:buChar char="•"/>
                      </a:pPr>
                      <a:r>
                        <a:rPr lang="en-GB" sz="1700" dirty="0"/>
                        <a:t>Ma Vie de Courgette (Claude Barras, 2016)</a:t>
                      </a:r>
                    </a:p>
                    <a:p>
                      <a:pPr marL="285750" indent="-285750">
                        <a:buFont typeface="Arial" panose="020B0604020202020204" pitchFamily="34" charset="0"/>
                        <a:buChar char="•"/>
                      </a:pPr>
                      <a:r>
                        <a:rPr lang="en-GB" sz="1700" dirty="0"/>
                        <a:t>Monster House (Gil Kenan, 2006)</a:t>
                      </a:r>
                    </a:p>
                    <a:p>
                      <a:pPr marL="285750" indent="-285750">
                        <a:buFont typeface="Arial" panose="020B0604020202020204" pitchFamily="34" charset="0"/>
                        <a:buChar char="•"/>
                      </a:pPr>
                      <a:r>
                        <a:rPr lang="en-GB" sz="1700" dirty="0"/>
                        <a:t>Spider-Man: Into the Spider-Verse (Bob Persichetti, Peter Ramsey &amp; Rodney Rothman, 2018)</a:t>
                      </a:r>
                    </a:p>
                    <a:p>
                      <a:pPr marL="285750" indent="-285750">
                        <a:buFont typeface="Arial" panose="020B0604020202020204" pitchFamily="34" charset="0"/>
                        <a:buChar char="•"/>
                      </a:pPr>
                      <a:r>
                        <a:rPr lang="en-GB" sz="1700" dirty="0"/>
                        <a:t>Wadjda (</a:t>
                      </a:r>
                      <a:r>
                        <a:rPr lang="en-GB" sz="1700" dirty="0" err="1"/>
                        <a:t>Haifaa</a:t>
                      </a:r>
                      <a:r>
                        <a:rPr lang="en-GB" sz="1700" dirty="0"/>
                        <a:t> Al-Mansour, 2012)</a:t>
                      </a:r>
                    </a:p>
                    <a:p>
                      <a:pPr marL="285750" indent="-285750">
                        <a:buFont typeface="Arial" panose="020B0604020202020204" pitchFamily="34" charset="0"/>
                        <a:buChar char="•"/>
                      </a:pPr>
                      <a:r>
                        <a:rPr lang="en-GB" sz="1700" dirty="0"/>
                        <a:t>Whale Rider (Niki Caro, 2002)</a:t>
                      </a:r>
                    </a:p>
                  </a:txBody>
                  <a:tcPr/>
                </a:tc>
                <a:tc>
                  <a:txBody>
                    <a:bodyPr/>
                    <a:lstStyle/>
                    <a:p>
                      <a:pPr marL="0" indent="0">
                        <a:buFont typeface="Arial" panose="020B0604020202020204" pitchFamily="34" charset="0"/>
                        <a:buNone/>
                      </a:pPr>
                      <a:r>
                        <a:rPr lang="en-GB" sz="1700" dirty="0">
                          <a:latin typeface="Eras Bold ITC" panose="020B0907030504020204" pitchFamily="34" charset="0"/>
                        </a:rPr>
                        <a:t>Certificate: 12</a:t>
                      </a:r>
                    </a:p>
                    <a:p>
                      <a:pPr marL="285750" indent="-285750">
                        <a:buFont typeface="Arial" panose="020B0604020202020204" pitchFamily="34" charset="0"/>
                        <a:buChar char="•"/>
                      </a:pPr>
                      <a:r>
                        <a:rPr lang="en-GB" sz="1700" dirty="0"/>
                        <a:t>Belleville </a:t>
                      </a:r>
                      <a:r>
                        <a:rPr lang="en-GB" sz="1700" dirty="0" err="1"/>
                        <a:t>Rendez-Vous</a:t>
                      </a:r>
                      <a:r>
                        <a:rPr lang="en-GB" sz="1700" dirty="0"/>
                        <a:t> (Sylvain </a:t>
                      </a:r>
                      <a:r>
                        <a:rPr lang="en-GB" sz="1700" dirty="0" err="1"/>
                        <a:t>Chomet</a:t>
                      </a:r>
                      <a:r>
                        <a:rPr lang="en-GB" sz="1700" dirty="0"/>
                        <a:t>, 2003)</a:t>
                      </a:r>
                    </a:p>
                    <a:p>
                      <a:pPr marL="285750" indent="-285750">
                        <a:buFont typeface="Arial" panose="020B0604020202020204" pitchFamily="34" charset="0"/>
                        <a:buChar char="•"/>
                      </a:pPr>
                      <a:r>
                        <a:rPr lang="en-GB" sz="1700" dirty="0"/>
                        <a:t>Hunt for the </a:t>
                      </a:r>
                      <a:r>
                        <a:rPr lang="en-GB" sz="1700" dirty="0" err="1"/>
                        <a:t>Wilderpeople</a:t>
                      </a:r>
                      <a:r>
                        <a:rPr lang="en-GB" sz="1700" dirty="0"/>
                        <a:t> (Taika Waititi, 2016)</a:t>
                      </a:r>
                    </a:p>
                    <a:p>
                      <a:pPr marL="285750" indent="-285750">
                        <a:buFont typeface="Arial" panose="020B0604020202020204" pitchFamily="34" charset="0"/>
                        <a:buChar char="•"/>
                      </a:pPr>
                      <a:r>
                        <a:rPr lang="en-GB" sz="1700" dirty="0"/>
                        <a:t>Love, Simon (Greg Berlanti, 2018)</a:t>
                      </a:r>
                    </a:p>
                    <a:p>
                      <a:pPr marL="285750" indent="-285750">
                        <a:buFont typeface="Arial" panose="020B0604020202020204" pitchFamily="34" charset="0"/>
                        <a:buChar char="•"/>
                      </a:pPr>
                      <a:r>
                        <a:rPr lang="en-GB" sz="1700" dirty="0"/>
                        <a:t>Me and Earl and the Dying Girl (Alfonso Gomez-</a:t>
                      </a:r>
                      <a:r>
                        <a:rPr lang="en-GB" sz="1700" dirty="0" err="1"/>
                        <a:t>Rejon</a:t>
                      </a:r>
                      <a:r>
                        <a:rPr lang="en-GB" sz="1700" dirty="0"/>
                        <a:t>, 2012)</a:t>
                      </a:r>
                    </a:p>
                    <a:p>
                      <a:pPr marL="285750" indent="-285750">
                        <a:buFont typeface="Arial" panose="020B0604020202020204" pitchFamily="34" charset="0"/>
                        <a:buChar char="•"/>
                      </a:pPr>
                      <a:r>
                        <a:rPr lang="en-GB" sz="1700" dirty="0"/>
                        <a:t>The Night of the Hunter (Charles Laughton, 1955)</a:t>
                      </a:r>
                    </a:p>
                    <a:p>
                      <a:pPr marL="285750" indent="-285750">
                        <a:buFont typeface="Arial" panose="020B0604020202020204" pitchFamily="34" charset="0"/>
                        <a:buChar char="•"/>
                      </a:pPr>
                      <a:r>
                        <a:rPr lang="en-GB" sz="1700" dirty="0"/>
                        <a:t>The Outsiders (Francis Ford Coppola, 1983)</a:t>
                      </a:r>
                    </a:p>
                    <a:p>
                      <a:pPr marL="285750" indent="-285750">
                        <a:buFont typeface="Arial" panose="020B0604020202020204" pitchFamily="34" charset="0"/>
                        <a:buChar char="•"/>
                      </a:pPr>
                      <a:r>
                        <a:rPr lang="en-GB" sz="1700" dirty="0"/>
                        <a:t>Persepolis (</a:t>
                      </a:r>
                      <a:r>
                        <a:rPr lang="fr-FR" sz="1700" dirty="0"/>
                        <a:t>Vincent </a:t>
                      </a:r>
                      <a:r>
                        <a:rPr lang="fr-FR" sz="1700" dirty="0" err="1"/>
                        <a:t>Paronnaud</a:t>
                      </a:r>
                      <a:r>
                        <a:rPr lang="fr-FR" sz="1700" dirty="0"/>
                        <a:t> &amp; Marjane </a:t>
                      </a:r>
                      <a:r>
                        <a:rPr lang="fr-FR" sz="1700" dirty="0" err="1"/>
                        <a:t>Satrapi</a:t>
                      </a:r>
                      <a:r>
                        <a:rPr lang="fr-FR" sz="1700" dirty="0"/>
                        <a:t>, 2007)</a:t>
                      </a:r>
                    </a:p>
                    <a:p>
                      <a:pPr marL="285750" indent="-285750">
                        <a:buFont typeface="Arial" panose="020B0604020202020204" pitchFamily="34" charset="0"/>
                        <a:buChar char="•"/>
                      </a:pPr>
                      <a:r>
                        <a:rPr lang="fr-FR" sz="1700" dirty="0" err="1"/>
                        <a:t>Searching</a:t>
                      </a:r>
                      <a:r>
                        <a:rPr lang="fr-FR" sz="1700" dirty="0"/>
                        <a:t> (</a:t>
                      </a:r>
                      <a:r>
                        <a:rPr lang="fr-FR" sz="1700" dirty="0" err="1"/>
                        <a:t>Aneesh</a:t>
                      </a:r>
                      <a:r>
                        <a:rPr lang="fr-FR" sz="1700" dirty="0"/>
                        <a:t> </a:t>
                      </a:r>
                      <a:r>
                        <a:rPr lang="fr-FR" sz="1700" dirty="0" err="1"/>
                        <a:t>Chaganty</a:t>
                      </a:r>
                      <a:r>
                        <a:rPr lang="fr-FR" sz="1700" dirty="0"/>
                        <a:t>, 2018)</a:t>
                      </a:r>
                      <a:endParaRPr lang="en-GB" sz="1700" dirty="0"/>
                    </a:p>
                    <a:p>
                      <a:pPr marL="285750" indent="-285750">
                        <a:buFont typeface="Arial" panose="020B0604020202020204" pitchFamily="34" charset="0"/>
                        <a:buChar char="•"/>
                      </a:pPr>
                      <a:r>
                        <a:rPr lang="en-GB" sz="1700" dirty="0"/>
                        <a:t>Sing Street (John Carney, 2016)</a:t>
                      </a:r>
                    </a:p>
                    <a:p>
                      <a:pPr marL="285750" indent="-285750">
                        <a:buFont typeface="Arial" panose="020B0604020202020204" pitchFamily="34" charset="0"/>
                        <a:buChar char="•"/>
                      </a:pPr>
                      <a:r>
                        <a:rPr lang="en-GB" sz="1700" dirty="0"/>
                        <a:t>Vampires vs. the Bronx (Oz Rodriguez, 2020)</a:t>
                      </a:r>
                    </a:p>
                  </a:txBody>
                  <a:tcPr/>
                </a:tc>
                <a:extLst>
                  <a:ext uri="{0D108BD9-81ED-4DB2-BD59-A6C34878D82A}">
                    <a16:rowId xmlns:a16="http://schemas.microsoft.com/office/drawing/2014/main" val="1151514924"/>
                  </a:ext>
                </a:extLst>
              </a:tr>
              <a:tr h="370840">
                <a:tc>
                  <a:txBody>
                    <a:bodyPr/>
                    <a:lstStyle/>
                    <a:p>
                      <a:pPr marL="0" indent="0">
                        <a:buFont typeface="Arial" panose="020B0604020202020204" pitchFamily="34" charset="0"/>
                        <a:buNone/>
                      </a:pPr>
                      <a:r>
                        <a:rPr lang="en-GB" sz="1700" dirty="0">
                          <a:latin typeface="Eras Bold ITC" panose="020B0907030504020204" pitchFamily="34" charset="0"/>
                        </a:rPr>
                        <a:t>Certificate: 15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dirty="0"/>
                        <a:t>The Adventures of Priscilla, Queen of the Desert (Stephan Elliott, 1994)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dirty="0"/>
                        <a:t>Attack the Block (Joe Cornish, 2011)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dirty="0"/>
                        <a:t>Dead Man Walking (Tim Robbins, 1995)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dirty="0"/>
                        <a:t>Eighth Grade (Bo Burnham, 2018)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00" dirty="0"/>
                        <a:t>The Ice Storm (Ang Lee, 1997)</a:t>
                      </a:r>
                    </a:p>
                    <a:p>
                      <a:pPr marL="285750" indent="-285750">
                        <a:buFont typeface="Arial" panose="020B0604020202020204" pitchFamily="34" charset="0"/>
                        <a:buChar char="•"/>
                      </a:pPr>
                      <a:r>
                        <a:rPr lang="en-GB" sz="1700" dirty="0"/>
                        <a:t>The Mist (Frank Darabont, 2006)</a:t>
                      </a:r>
                    </a:p>
                    <a:p>
                      <a:pPr marL="285750" indent="-285750">
                        <a:buFont typeface="Arial" panose="020B0604020202020204" pitchFamily="34" charset="0"/>
                        <a:buChar char="•"/>
                      </a:pPr>
                      <a:r>
                        <a:rPr lang="en-GB" sz="1700" dirty="0"/>
                        <a:t>Once (John Carney, 2007)</a:t>
                      </a:r>
                    </a:p>
                    <a:p>
                      <a:pPr marL="285750" indent="-285750">
                        <a:buFont typeface="Arial" panose="020B0604020202020204" pitchFamily="34" charset="0"/>
                        <a:buChar char="•"/>
                      </a:pPr>
                      <a:r>
                        <a:rPr lang="en-GB" sz="1700" dirty="0"/>
                        <a:t>Pride (Matthew </a:t>
                      </a:r>
                      <a:r>
                        <a:rPr lang="en-GB" sz="1700" dirty="0" err="1"/>
                        <a:t>Warcus</a:t>
                      </a:r>
                      <a:r>
                        <a:rPr lang="en-GB" sz="1700" dirty="0"/>
                        <a:t>, 2014)</a:t>
                      </a:r>
                    </a:p>
                    <a:p>
                      <a:pPr marL="285750" indent="-285750">
                        <a:buFont typeface="Arial" panose="020B0604020202020204" pitchFamily="34" charset="0"/>
                        <a:buChar char="•"/>
                      </a:pPr>
                      <a:r>
                        <a:rPr lang="en-GB" sz="1700" dirty="0"/>
                        <a:t>Small Faces (Gillies Mackinnon, 1995)</a:t>
                      </a:r>
                    </a:p>
                    <a:p>
                      <a:pPr marL="285750" indent="-285750">
                        <a:buFont typeface="Arial" panose="020B0604020202020204" pitchFamily="34" charset="0"/>
                        <a:buChar char="•"/>
                      </a:pPr>
                      <a:r>
                        <a:rPr lang="en-GB" sz="1700" dirty="0"/>
                        <a:t>Train to Busan (Sang-ho Yeon, 2016)</a:t>
                      </a:r>
                    </a:p>
                    <a:p>
                      <a:pPr marL="285750" indent="-285750">
                        <a:buFont typeface="Arial" panose="020B0604020202020204" pitchFamily="34" charset="0"/>
                        <a:buChar char="•"/>
                      </a:pPr>
                      <a:r>
                        <a:rPr lang="en-GB" sz="1700" dirty="0"/>
                        <a:t>Die </a:t>
                      </a:r>
                      <a:r>
                        <a:rPr lang="en-GB" sz="1700" dirty="0" err="1"/>
                        <a:t>Welle</a:t>
                      </a:r>
                      <a:r>
                        <a:rPr lang="en-GB" sz="1700" dirty="0"/>
                        <a:t> (</a:t>
                      </a:r>
                      <a:r>
                        <a:rPr lang="en-GB" sz="1700" dirty="0" err="1"/>
                        <a:t>Dannis</a:t>
                      </a:r>
                      <a:r>
                        <a:rPr lang="en-GB" sz="1700" dirty="0"/>
                        <a:t> </a:t>
                      </a:r>
                      <a:r>
                        <a:rPr lang="en-GB" sz="1700" dirty="0" err="1"/>
                        <a:t>Gansel</a:t>
                      </a:r>
                      <a:r>
                        <a:rPr lang="en-GB" sz="1700" dirty="0"/>
                        <a:t>, 2008)</a:t>
                      </a:r>
                    </a:p>
                  </a:txBody>
                  <a:tcPr/>
                </a:tc>
                <a:tc>
                  <a:txBody>
                    <a:bodyPr/>
                    <a:lstStyle/>
                    <a:p>
                      <a:pPr marL="0" indent="0">
                        <a:buFont typeface="Arial" panose="020B0604020202020204" pitchFamily="34" charset="0"/>
                        <a:buNone/>
                      </a:pPr>
                      <a:r>
                        <a:rPr lang="en-GB" sz="1700" dirty="0">
                          <a:latin typeface="Eras Bold ITC" panose="020B0907030504020204" pitchFamily="34" charset="0"/>
                        </a:rPr>
                        <a:t>Certificate: 18</a:t>
                      </a:r>
                    </a:p>
                    <a:p>
                      <a:pPr marL="285750" indent="-285750">
                        <a:buFont typeface="Arial" panose="020B0604020202020204" pitchFamily="34" charset="0"/>
                        <a:buChar char="•"/>
                      </a:pPr>
                      <a:r>
                        <a:rPr lang="en-GB" sz="1700" dirty="0"/>
                        <a:t>Battle Royale (Kinji </a:t>
                      </a:r>
                      <a:r>
                        <a:rPr lang="en-GB" sz="1700" dirty="0" err="1"/>
                        <a:t>Fukasaku</a:t>
                      </a:r>
                      <a:r>
                        <a:rPr lang="en-GB" sz="1700" dirty="0"/>
                        <a:t>, 2000)</a:t>
                      </a:r>
                    </a:p>
                    <a:p>
                      <a:pPr marL="285750" indent="-285750">
                        <a:buFont typeface="Arial" panose="020B0604020202020204" pitchFamily="34" charset="0"/>
                        <a:buChar char="•"/>
                      </a:pPr>
                      <a:r>
                        <a:rPr lang="en-GB" sz="1700" dirty="0"/>
                        <a:t>City of God (Fernando </a:t>
                      </a:r>
                      <a:r>
                        <a:rPr lang="en-GB" sz="1700" dirty="0" err="1"/>
                        <a:t>Meirelles</a:t>
                      </a:r>
                      <a:r>
                        <a:rPr lang="en-GB" sz="1700" dirty="0"/>
                        <a:t> &amp; </a:t>
                      </a:r>
                      <a:r>
                        <a:rPr lang="en-GB" sz="1700" dirty="0" err="1"/>
                        <a:t>Kátia</a:t>
                      </a:r>
                      <a:r>
                        <a:rPr lang="en-GB" sz="1700" dirty="0"/>
                        <a:t> Lund, 2002)</a:t>
                      </a:r>
                    </a:p>
                    <a:p>
                      <a:pPr marL="285750" indent="-285750">
                        <a:buFont typeface="Arial" panose="020B0604020202020204" pitchFamily="34" charset="0"/>
                        <a:buChar char="•"/>
                      </a:pPr>
                      <a:r>
                        <a:rPr lang="en-GB" sz="1700" dirty="0"/>
                        <a:t>Dead Man’s Shoes (Shane Meadows, 2004)</a:t>
                      </a:r>
                    </a:p>
                    <a:p>
                      <a:pPr marL="285750" indent="-285750">
                        <a:buFont typeface="Arial" panose="020B0604020202020204" pitchFamily="34" charset="0"/>
                        <a:buChar char="•"/>
                      </a:pPr>
                      <a:r>
                        <a:rPr lang="en-GB" sz="1700" dirty="0"/>
                        <a:t>Do the Right Thing (Spike Lee, 1989)</a:t>
                      </a:r>
                    </a:p>
                    <a:p>
                      <a:pPr marL="285750" indent="-285750">
                        <a:buFont typeface="Arial" panose="020B0604020202020204" pitchFamily="34" charset="0"/>
                        <a:buChar char="•"/>
                      </a:pPr>
                      <a:r>
                        <a:rPr lang="en-GB" sz="1700" dirty="0"/>
                        <a:t>Heathers (Michael Lehmann, 1989)</a:t>
                      </a:r>
                    </a:p>
                    <a:p>
                      <a:pPr marL="285750" indent="-285750">
                        <a:buFont typeface="Arial" panose="020B0604020202020204" pitchFamily="34" charset="0"/>
                        <a:buChar char="•"/>
                      </a:pPr>
                      <a:r>
                        <a:rPr lang="en-GB" sz="1700" dirty="0"/>
                        <a:t>L.A. Confidential (Curtis Hanson, 1997)</a:t>
                      </a:r>
                    </a:p>
                    <a:p>
                      <a:pPr marL="285750" indent="-285750">
                        <a:buFont typeface="Arial" panose="020B0604020202020204" pitchFamily="34" charset="0"/>
                        <a:buChar char="•"/>
                      </a:pPr>
                      <a:r>
                        <a:rPr lang="en-GB" sz="1700" dirty="0"/>
                        <a:t>Nil By Mouth (Gary Oldman, 1997)</a:t>
                      </a:r>
                    </a:p>
                    <a:p>
                      <a:pPr marL="285750" indent="-285750">
                        <a:buFont typeface="Arial" panose="020B0604020202020204" pitchFamily="34" charset="0"/>
                        <a:buChar char="•"/>
                      </a:pPr>
                      <a:r>
                        <a:rPr lang="en-GB" sz="1700" dirty="0"/>
                        <a:t>Shallow Grave (Danny Boyle, 1994)</a:t>
                      </a:r>
                    </a:p>
                    <a:p>
                      <a:pPr marL="285750" indent="-285750">
                        <a:buFont typeface="Arial" panose="020B0604020202020204" pitchFamily="34" charset="0"/>
                        <a:buChar char="•"/>
                      </a:pPr>
                      <a:r>
                        <a:rPr lang="en-GB" sz="1700" dirty="0"/>
                        <a:t>The Thing (John Carpenter, 1982)</a:t>
                      </a:r>
                    </a:p>
                    <a:p>
                      <a:pPr marL="285750" indent="-285750">
                        <a:buFont typeface="Arial" panose="020B0604020202020204" pitchFamily="34" charset="0"/>
                        <a:buChar char="•"/>
                      </a:pPr>
                      <a:endParaRPr lang="en-GB" sz="1700" dirty="0"/>
                    </a:p>
                  </a:txBody>
                  <a:tcPr/>
                </a:tc>
                <a:extLst>
                  <a:ext uri="{0D108BD9-81ED-4DB2-BD59-A6C34878D82A}">
                    <a16:rowId xmlns:a16="http://schemas.microsoft.com/office/drawing/2014/main" val="2323921704"/>
                  </a:ext>
                </a:extLst>
              </a:tr>
            </a:tbl>
          </a:graphicData>
        </a:graphic>
      </p:graphicFrame>
    </p:spTree>
    <p:extLst>
      <p:ext uri="{BB962C8B-B14F-4D97-AF65-F5344CB8AC3E}">
        <p14:creationId xmlns:p14="http://schemas.microsoft.com/office/powerpoint/2010/main" val="1406166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Using </a:t>
            </a:r>
            <a:r>
              <a:rPr lang="en-GB" dirty="0">
                <a:solidFill>
                  <a:srgbClr val="0099CC"/>
                </a:solidFill>
                <a:latin typeface="Tw Cen MT" panose="020B0602020104020603" pitchFamily="34" charset="0"/>
              </a:rPr>
              <a:t>Evidence</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a:xfrm>
            <a:off x="838200" y="1825625"/>
            <a:ext cx="10515600" cy="4667250"/>
          </a:xfrm>
        </p:spPr>
        <p:txBody>
          <a:bodyPr>
            <a:normAutofit/>
          </a:bodyPr>
          <a:lstStyle/>
          <a:p>
            <a:r>
              <a:rPr lang="en-GB" sz="2400" dirty="0"/>
              <a:t>It’s better to gather </a:t>
            </a:r>
            <a:r>
              <a:rPr lang="en-GB" sz="2400" b="1" dirty="0"/>
              <a:t>two or three techniques </a:t>
            </a:r>
            <a:r>
              <a:rPr lang="en-GB" sz="2400" dirty="0"/>
              <a:t>together </a:t>
            </a:r>
            <a:r>
              <a:rPr lang="en-GB" sz="2400" b="1" dirty="0"/>
              <a:t>as one piece of evidence </a:t>
            </a:r>
            <a:r>
              <a:rPr lang="en-GB" sz="2400" dirty="0"/>
              <a:t>(e.g. music, camera shot and lighting).  Film meaning is created by the </a:t>
            </a:r>
            <a:r>
              <a:rPr lang="en-GB" sz="2400" b="1" dirty="0"/>
              <a:t>combination of techniques</a:t>
            </a:r>
            <a:r>
              <a:rPr lang="en-GB" sz="2400" dirty="0"/>
              <a:t>, not individual ones.</a:t>
            </a:r>
          </a:p>
          <a:p>
            <a:endParaRPr lang="en-GB" sz="2400" dirty="0"/>
          </a:p>
          <a:p>
            <a:endParaRPr lang="en-GB" sz="2400" dirty="0"/>
          </a:p>
          <a:p>
            <a:endParaRPr lang="en-GB" sz="2400" dirty="0"/>
          </a:p>
          <a:p>
            <a:r>
              <a:rPr lang="en-GB" sz="2400" dirty="0"/>
              <a:t>A brief description of what is happening in the film at the moment techniques are used is vital. </a:t>
            </a:r>
            <a:r>
              <a:rPr lang="en-GB" sz="2400" b="1" dirty="0"/>
              <a:t>Context </a:t>
            </a:r>
            <a:r>
              <a:rPr lang="en-GB" sz="2400" dirty="0"/>
              <a:t>is everything: a close-up during a comedic moment will have a different meaning to a close-up used during a scary moment.</a:t>
            </a:r>
          </a:p>
          <a:p>
            <a:r>
              <a:rPr lang="en-GB" b="1" dirty="0">
                <a:solidFill>
                  <a:srgbClr val="C00000"/>
                </a:solidFill>
              </a:rPr>
              <a:t>Context + Technique (x Technique) = Effect.</a:t>
            </a:r>
            <a:r>
              <a:rPr lang="en-GB" sz="2400" b="1" dirty="0">
                <a:solidFill>
                  <a:srgbClr val="C00000"/>
                </a:solidFill>
              </a:rPr>
              <a:t>  </a:t>
            </a:r>
            <a:r>
              <a:rPr lang="en-GB" sz="2400" dirty="0"/>
              <a:t>Ask yourself how the techniques work together to be effective in that particular moment.</a:t>
            </a:r>
          </a:p>
          <a:p>
            <a:pPr marL="0" indent="0">
              <a:buNone/>
            </a:pPr>
            <a:endParaRPr lang="en-GB" dirty="0"/>
          </a:p>
        </p:txBody>
      </p:sp>
      <p:sp>
        <p:nvSpPr>
          <p:cNvPr id="7" name="TextBox 6">
            <a:extLst>
              <a:ext uri="{FF2B5EF4-FFF2-40B4-BE49-F238E27FC236}">
                <a16:creationId xmlns:a16="http://schemas.microsoft.com/office/drawing/2014/main" id="{B6280864-C6F3-4235-9771-9C7C251CF946}"/>
              </a:ext>
            </a:extLst>
          </p:cNvPr>
          <p:cNvSpPr txBox="1"/>
          <p:nvPr/>
        </p:nvSpPr>
        <p:spPr>
          <a:xfrm>
            <a:off x="838200" y="2958921"/>
            <a:ext cx="10515600" cy="1200329"/>
          </a:xfrm>
          <a:prstGeom prst="rect">
            <a:avLst/>
          </a:prstGeom>
          <a:solidFill>
            <a:schemeClr val="accent2">
              <a:lumMod val="20000"/>
              <a:lumOff val="80000"/>
            </a:schemeClr>
          </a:solidFill>
          <a:ln>
            <a:solidFill>
              <a:schemeClr val="tx1"/>
            </a:solidFill>
          </a:ln>
        </p:spPr>
        <p:txBody>
          <a:bodyPr wrap="square">
            <a:spAutoFit/>
          </a:bodyPr>
          <a:lstStyle/>
          <a:p>
            <a:pPr algn="ctr"/>
            <a:r>
              <a:rPr lang="en-GB" sz="2400" b="1" dirty="0"/>
              <a:t>Language Techniques:</a:t>
            </a:r>
          </a:p>
          <a:p>
            <a:pPr algn="ctr"/>
            <a:r>
              <a:rPr lang="en-GB" sz="2400" dirty="0"/>
              <a:t>mise-</a:t>
            </a:r>
            <a:r>
              <a:rPr lang="en-GB" sz="2400" dirty="0" err="1"/>
              <a:t>en</a:t>
            </a:r>
            <a:r>
              <a:rPr lang="en-GB" sz="2400" dirty="0"/>
              <a:t>-</a:t>
            </a:r>
            <a:r>
              <a:rPr lang="en-GB" sz="2400" dirty="0" err="1"/>
              <a:t>scène</a:t>
            </a:r>
            <a:r>
              <a:rPr lang="en-GB" sz="2400" dirty="0"/>
              <a:t> </a:t>
            </a:r>
            <a:r>
              <a:rPr lang="en-GB" sz="2400" i="1" dirty="0"/>
              <a:t>(costume, props, set, lighting, actor position)       </a:t>
            </a:r>
            <a:r>
              <a:rPr lang="en-GB" sz="2400" dirty="0"/>
              <a:t>dialogue and acting camerawork </a:t>
            </a:r>
            <a:r>
              <a:rPr lang="en-GB" sz="2400" i="1" dirty="0"/>
              <a:t>(framing, angles, movement)       </a:t>
            </a:r>
            <a:r>
              <a:rPr lang="en-GB" sz="2400" dirty="0"/>
              <a:t>editing       sound       special effects</a:t>
            </a:r>
          </a:p>
        </p:txBody>
      </p:sp>
      <p:pic>
        <p:nvPicPr>
          <p:cNvPr id="9" name="Picture 8">
            <a:extLst>
              <a:ext uri="{FF2B5EF4-FFF2-40B4-BE49-F238E27FC236}">
                <a16:creationId xmlns:a16="http://schemas.microsoft.com/office/drawing/2014/main" id="{6F4A291D-F93E-463B-AFFE-4925181DD593}"/>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189317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Discussing </a:t>
            </a:r>
            <a:r>
              <a:rPr lang="en-GB" dirty="0">
                <a:solidFill>
                  <a:srgbClr val="0099CC"/>
                </a:solidFill>
                <a:latin typeface="Tw Cen MT" panose="020B0602020104020603" pitchFamily="34" charset="0"/>
              </a:rPr>
              <a:t>Techniques</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fontScale="92500" lnSpcReduction="10000"/>
          </a:bodyPr>
          <a:lstStyle/>
          <a:p>
            <a:pPr marL="0" indent="0">
              <a:buNone/>
            </a:pPr>
            <a:r>
              <a:rPr lang="en-GB" sz="2400" b="1" dirty="0"/>
              <a:t>Generally, there are some techniques that are easier for young people to grasp and write about, and also demand less time to teach the requisite skills.</a:t>
            </a:r>
          </a:p>
          <a:p>
            <a:r>
              <a:rPr lang="en-GB" sz="2400" b="1" dirty="0">
                <a:solidFill>
                  <a:srgbClr val="C00000"/>
                </a:solidFill>
              </a:rPr>
              <a:t>Mise-</a:t>
            </a:r>
            <a:r>
              <a:rPr lang="en-GB" sz="2400" b="1" dirty="0" err="1">
                <a:solidFill>
                  <a:srgbClr val="C00000"/>
                </a:solidFill>
              </a:rPr>
              <a:t>en</a:t>
            </a:r>
            <a:r>
              <a:rPr lang="en-GB" sz="2400" b="1" dirty="0">
                <a:solidFill>
                  <a:srgbClr val="C00000"/>
                </a:solidFill>
              </a:rPr>
              <a:t>-</a:t>
            </a:r>
            <a:r>
              <a:rPr lang="en-GB" sz="2400" b="1" dirty="0" err="1">
                <a:solidFill>
                  <a:srgbClr val="C00000"/>
                </a:solidFill>
              </a:rPr>
              <a:t>scène</a:t>
            </a:r>
            <a:r>
              <a:rPr lang="en-GB" sz="2400" b="1" dirty="0">
                <a:solidFill>
                  <a:srgbClr val="C00000"/>
                </a:solidFill>
              </a:rPr>
              <a:t>:</a:t>
            </a:r>
            <a:r>
              <a:rPr lang="en-GB" sz="2400" dirty="0"/>
              <a:t> Young people get to grips with this quickly, especially costume, colour and set.  A word bank of adjectives can help them hugely with articulating their ideas.</a:t>
            </a:r>
          </a:p>
          <a:p>
            <a:r>
              <a:rPr lang="en-GB" sz="2400" b="1" dirty="0">
                <a:solidFill>
                  <a:srgbClr val="C00000"/>
                </a:solidFill>
              </a:rPr>
              <a:t>Dialogue and acting: </a:t>
            </a:r>
            <a:r>
              <a:rPr lang="en-GB" sz="2400" dirty="0"/>
              <a:t>Easy to understand, but don’t necessarily lead to comments of great insight.</a:t>
            </a:r>
          </a:p>
          <a:p>
            <a:r>
              <a:rPr lang="en-GB" sz="2400" b="1" dirty="0">
                <a:solidFill>
                  <a:srgbClr val="C00000"/>
                </a:solidFill>
              </a:rPr>
              <a:t>Camerawork: </a:t>
            </a:r>
            <a:r>
              <a:rPr lang="en-GB" sz="2400" dirty="0"/>
              <a:t>There are a lot of camera shots, angles and movements to cover, but pupils often comment very well on their effect.  Just have a camerawork guide handy!</a:t>
            </a:r>
          </a:p>
          <a:p>
            <a:r>
              <a:rPr lang="en-GB" sz="2400" b="1" dirty="0">
                <a:solidFill>
                  <a:srgbClr val="C00000"/>
                </a:solidFill>
              </a:rPr>
              <a:t>Editing: </a:t>
            </a:r>
            <a:r>
              <a:rPr lang="en-GB" sz="2400" dirty="0"/>
              <a:t>Requires a lot of teaching to get to the stage where pupils can confidently comment independently.  Counting cuts to establish pace is an easy approach.</a:t>
            </a:r>
          </a:p>
          <a:p>
            <a:r>
              <a:rPr lang="en-GB" sz="2400" b="1" dirty="0">
                <a:solidFill>
                  <a:srgbClr val="C00000"/>
                </a:solidFill>
              </a:rPr>
              <a:t>Sound: </a:t>
            </a:r>
            <a:r>
              <a:rPr lang="en-GB" sz="2400" dirty="0"/>
              <a:t>Pupils do well here but, again, a word bank is invaluable for idea articulation.       </a:t>
            </a:r>
          </a:p>
          <a:p>
            <a:r>
              <a:rPr lang="en-GB" sz="2400" b="1" dirty="0">
                <a:solidFill>
                  <a:srgbClr val="C00000"/>
                </a:solidFill>
              </a:rPr>
              <a:t>Special effects: </a:t>
            </a:r>
            <a:r>
              <a:rPr lang="en-GB" sz="2400" dirty="0"/>
              <a:t>Can comment on these in terms of establishing a setting or if discussing budget, but not always the most pertinent technique.</a:t>
            </a:r>
          </a:p>
        </p:txBody>
      </p:sp>
      <p:pic>
        <p:nvPicPr>
          <p:cNvPr id="6" name="Picture 5">
            <a:extLst>
              <a:ext uri="{FF2B5EF4-FFF2-40B4-BE49-F238E27FC236}">
                <a16:creationId xmlns:a16="http://schemas.microsoft.com/office/drawing/2014/main" id="{DCE73E02-5A8D-4F8C-8168-23347EB21098}"/>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568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Scene Analysis </a:t>
            </a:r>
            <a:r>
              <a:rPr lang="en-GB" dirty="0">
                <a:solidFill>
                  <a:srgbClr val="0099CC"/>
                </a:solidFill>
                <a:latin typeface="Tw Cen MT" panose="020B0602020104020603" pitchFamily="34" charset="0"/>
              </a:rPr>
              <a:t>Table</a:t>
            </a:r>
          </a:p>
        </p:txBody>
      </p:sp>
      <p:sp>
        <p:nvSpPr>
          <p:cNvPr id="3" name="Content Placeholder 2">
            <a:extLst>
              <a:ext uri="{FF2B5EF4-FFF2-40B4-BE49-F238E27FC236}">
                <a16:creationId xmlns:a16="http://schemas.microsoft.com/office/drawing/2014/main" id="{134DE88E-E048-48DF-8250-EBD9A3EAC62D}"/>
              </a:ext>
            </a:extLst>
          </p:cNvPr>
          <p:cNvSpPr>
            <a:spLocks noGrp="1"/>
          </p:cNvSpPr>
          <p:nvPr>
            <p:ph idx="1"/>
          </p:nvPr>
        </p:nvSpPr>
        <p:spPr>
          <a:xfrm>
            <a:off x="838200" y="1825625"/>
            <a:ext cx="10515600" cy="1417320"/>
          </a:xfrm>
          <a:solidFill>
            <a:schemeClr val="accent2">
              <a:lumMod val="20000"/>
              <a:lumOff val="80000"/>
            </a:schemeClr>
          </a:solidFill>
          <a:ln>
            <a:solidFill>
              <a:schemeClr val="tx1"/>
            </a:solidFill>
          </a:ln>
        </p:spPr>
        <p:txBody>
          <a:bodyPr>
            <a:normAutofit/>
          </a:bodyPr>
          <a:lstStyle/>
          <a:p>
            <a:pPr marL="0" indent="0" algn="ctr">
              <a:buNone/>
            </a:pPr>
            <a:r>
              <a:rPr lang="en-GB" sz="2400" b="1" dirty="0"/>
              <a:t>Techniques:</a:t>
            </a:r>
          </a:p>
          <a:p>
            <a:pPr marL="0" indent="0" algn="ctr">
              <a:buNone/>
            </a:pPr>
            <a:r>
              <a:rPr lang="en-GB" sz="2400" dirty="0"/>
              <a:t>mise-</a:t>
            </a:r>
            <a:r>
              <a:rPr lang="en-GB" sz="2400" dirty="0" err="1"/>
              <a:t>en</a:t>
            </a:r>
            <a:r>
              <a:rPr lang="en-GB" sz="2400" dirty="0"/>
              <a:t>-</a:t>
            </a:r>
            <a:r>
              <a:rPr lang="en-GB" sz="2400" dirty="0" err="1"/>
              <a:t>scène</a:t>
            </a:r>
            <a:r>
              <a:rPr lang="en-GB" sz="2400" dirty="0"/>
              <a:t> (costume, props, set, lighting, actor position)             </a:t>
            </a:r>
          </a:p>
          <a:p>
            <a:pPr marL="0" indent="0" algn="ctr">
              <a:buNone/>
            </a:pPr>
            <a:r>
              <a:rPr lang="en-GB" sz="2400" dirty="0"/>
              <a:t>camerawork           editing           sound           special effects           dialogue and acting</a:t>
            </a:r>
          </a:p>
          <a:p>
            <a:pPr marL="0" indent="0">
              <a:buNone/>
            </a:pPr>
            <a:endParaRPr lang="en-GB" dirty="0"/>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graphicFrame>
        <p:nvGraphicFramePr>
          <p:cNvPr id="6" name="Table 6">
            <a:extLst>
              <a:ext uri="{FF2B5EF4-FFF2-40B4-BE49-F238E27FC236}">
                <a16:creationId xmlns:a16="http://schemas.microsoft.com/office/drawing/2014/main" id="{7CB75FEB-D408-49C2-B494-94561539EB50}"/>
              </a:ext>
            </a:extLst>
          </p:cNvPr>
          <p:cNvGraphicFramePr>
            <a:graphicFrameLocks noGrp="1"/>
          </p:cNvGraphicFramePr>
          <p:nvPr>
            <p:extLst>
              <p:ext uri="{D42A27DB-BD31-4B8C-83A1-F6EECF244321}">
                <p14:modId xmlns:p14="http://schemas.microsoft.com/office/powerpoint/2010/main" val="3402796786"/>
              </p:ext>
            </p:extLst>
          </p:nvPr>
        </p:nvGraphicFramePr>
        <p:xfrm>
          <a:off x="838200" y="3414115"/>
          <a:ext cx="10515600" cy="2834640"/>
        </p:xfrm>
        <a:graphic>
          <a:graphicData uri="http://schemas.openxmlformats.org/drawingml/2006/table">
            <a:tbl>
              <a:tblPr firstRow="1" bandRow="1">
                <a:tableStyleId>{5940675A-B579-460E-94D1-54222C63F5DA}</a:tableStyleId>
              </a:tblPr>
              <a:tblGrid>
                <a:gridCol w="1783080">
                  <a:extLst>
                    <a:ext uri="{9D8B030D-6E8A-4147-A177-3AD203B41FA5}">
                      <a16:colId xmlns:a16="http://schemas.microsoft.com/office/drawing/2014/main" val="3274361423"/>
                    </a:ext>
                  </a:extLst>
                </a:gridCol>
                <a:gridCol w="3738880">
                  <a:extLst>
                    <a:ext uri="{9D8B030D-6E8A-4147-A177-3AD203B41FA5}">
                      <a16:colId xmlns:a16="http://schemas.microsoft.com/office/drawing/2014/main" val="2237948908"/>
                    </a:ext>
                  </a:extLst>
                </a:gridCol>
                <a:gridCol w="4993640">
                  <a:extLst>
                    <a:ext uri="{9D8B030D-6E8A-4147-A177-3AD203B41FA5}">
                      <a16:colId xmlns:a16="http://schemas.microsoft.com/office/drawing/2014/main" val="1099792967"/>
                    </a:ext>
                  </a:extLst>
                </a:gridCol>
              </a:tblGrid>
              <a:tr h="370840">
                <a:tc>
                  <a:txBody>
                    <a:bodyPr/>
                    <a:lstStyle/>
                    <a:p>
                      <a:pPr algn="ctr"/>
                      <a:r>
                        <a:rPr lang="en-GB" b="1" dirty="0">
                          <a:latin typeface="Tw Cen MT" panose="020B0602020104020603" pitchFamily="34" charset="0"/>
                        </a:rPr>
                        <a:t>Technique(s)</a:t>
                      </a:r>
                    </a:p>
                  </a:txBody>
                  <a:tcPr anchor="ctr"/>
                </a:tc>
                <a:tc>
                  <a:txBody>
                    <a:bodyPr/>
                    <a:lstStyle/>
                    <a:p>
                      <a:pPr algn="ctr"/>
                      <a:r>
                        <a:rPr lang="en-GB" b="1" dirty="0">
                          <a:latin typeface="Tw Cen MT" panose="020B0602020104020603" pitchFamily="34" charset="0"/>
                        </a:rPr>
                        <a:t>Context</a:t>
                      </a:r>
                    </a:p>
                    <a:p>
                      <a:pPr algn="ctr"/>
                      <a:r>
                        <a:rPr lang="en-GB" dirty="0">
                          <a:latin typeface="Tw Cen MT" panose="020B0602020104020603" pitchFamily="34" charset="0"/>
                        </a:rPr>
                        <a:t>What is happening in that moment?</a:t>
                      </a:r>
                    </a:p>
                  </a:txBody>
                  <a:tcPr anchor="ctr"/>
                </a:tc>
                <a:tc>
                  <a:txBody>
                    <a:bodyPr/>
                    <a:lstStyle/>
                    <a:p>
                      <a:pPr algn="ctr"/>
                      <a:r>
                        <a:rPr lang="en-GB" b="1" dirty="0">
                          <a:latin typeface="Tw Cen MT" panose="020B0602020104020603" pitchFamily="34" charset="0"/>
                        </a:rPr>
                        <a:t>Effect</a:t>
                      </a:r>
                    </a:p>
                    <a:p>
                      <a:pPr algn="ctr"/>
                      <a:r>
                        <a:rPr lang="en-GB" dirty="0">
                          <a:latin typeface="Tw Cen MT" panose="020B0602020104020603" pitchFamily="34" charset="0"/>
                        </a:rPr>
                        <a:t>How do the techniques work together to create an effect in that moment?</a:t>
                      </a:r>
                    </a:p>
                  </a:txBody>
                  <a:tcPr anchor="ctr"/>
                </a:tc>
                <a:extLst>
                  <a:ext uri="{0D108BD9-81ED-4DB2-BD59-A6C34878D82A}">
                    <a16:rowId xmlns:a16="http://schemas.microsoft.com/office/drawing/2014/main" val="709991412"/>
                  </a:ext>
                </a:extLst>
              </a:tr>
              <a:tr h="370840">
                <a:tc>
                  <a:txBody>
                    <a:bodyPr/>
                    <a:lstStyle/>
                    <a:p>
                      <a:endParaRPr lang="en-GB" dirty="0"/>
                    </a:p>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972615444"/>
                  </a:ext>
                </a:extLst>
              </a:tr>
              <a:tr h="370840">
                <a:tc>
                  <a:txBody>
                    <a:bodyPr/>
                    <a:lstStyle/>
                    <a:p>
                      <a:endParaRPr lang="en-GB" dirty="0"/>
                    </a:p>
                    <a:p>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570558147"/>
                  </a:ext>
                </a:extLst>
              </a:tr>
              <a:tr h="370840">
                <a:tc>
                  <a:txBody>
                    <a:bodyPr/>
                    <a:lstStyle/>
                    <a:p>
                      <a:endParaRPr lang="en-GB" dirty="0"/>
                    </a:p>
                    <a:p>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743705956"/>
                  </a:ext>
                </a:extLst>
              </a:tr>
            </a:tbl>
          </a:graphicData>
        </a:graphic>
      </p:graphicFrame>
      <p:pic>
        <p:nvPicPr>
          <p:cNvPr id="7" name="Picture 6">
            <a:extLst>
              <a:ext uri="{FF2B5EF4-FFF2-40B4-BE49-F238E27FC236}">
                <a16:creationId xmlns:a16="http://schemas.microsoft.com/office/drawing/2014/main" id="{674003E3-E514-41C8-BAC6-DB0EC8A2F23E}"/>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9038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6">
            <a:extLst>
              <a:ext uri="{FF2B5EF4-FFF2-40B4-BE49-F238E27FC236}">
                <a16:creationId xmlns:a16="http://schemas.microsoft.com/office/drawing/2014/main" id="{57318FA9-1B8B-44A4-95C7-D5D08E1F4ABA}"/>
              </a:ext>
            </a:extLst>
          </p:cNvPr>
          <p:cNvGraphicFramePr>
            <a:graphicFrameLocks noGrp="1"/>
          </p:cNvGraphicFramePr>
          <p:nvPr>
            <p:extLst>
              <p:ext uri="{D42A27DB-BD31-4B8C-83A1-F6EECF244321}">
                <p14:modId xmlns:p14="http://schemas.microsoft.com/office/powerpoint/2010/main" val="543536004"/>
              </p:ext>
            </p:extLst>
          </p:nvPr>
        </p:nvGraphicFramePr>
        <p:xfrm>
          <a:off x="0" y="0"/>
          <a:ext cx="12192000" cy="6858000"/>
        </p:xfrm>
        <a:graphic>
          <a:graphicData uri="http://schemas.openxmlformats.org/drawingml/2006/table">
            <a:tbl>
              <a:tblPr firstRow="1" bandRow="1">
                <a:tableStyleId>{5940675A-B579-460E-94D1-54222C63F5DA}</a:tableStyleId>
              </a:tblPr>
              <a:tblGrid>
                <a:gridCol w="2067339">
                  <a:extLst>
                    <a:ext uri="{9D8B030D-6E8A-4147-A177-3AD203B41FA5}">
                      <a16:colId xmlns:a16="http://schemas.microsoft.com/office/drawing/2014/main" val="3274361423"/>
                    </a:ext>
                  </a:extLst>
                </a:gridCol>
                <a:gridCol w="4334933">
                  <a:extLst>
                    <a:ext uri="{9D8B030D-6E8A-4147-A177-3AD203B41FA5}">
                      <a16:colId xmlns:a16="http://schemas.microsoft.com/office/drawing/2014/main" val="2237948908"/>
                    </a:ext>
                  </a:extLst>
                </a:gridCol>
                <a:gridCol w="5789728">
                  <a:extLst>
                    <a:ext uri="{9D8B030D-6E8A-4147-A177-3AD203B41FA5}">
                      <a16:colId xmlns:a16="http://schemas.microsoft.com/office/drawing/2014/main" val="1099792967"/>
                    </a:ext>
                  </a:extLst>
                </a:gridCol>
              </a:tblGrid>
              <a:tr h="937290">
                <a:tc>
                  <a:txBody>
                    <a:bodyPr/>
                    <a:lstStyle/>
                    <a:p>
                      <a:pPr algn="ctr"/>
                      <a:r>
                        <a:rPr lang="en-GB" b="1" dirty="0">
                          <a:latin typeface="Tw Cen MT" panose="020B0602020104020603" pitchFamily="34" charset="0"/>
                        </a:rPr>
                        <a:t>Technique(s)</a:t>
                      </a:r>
                    </a:p>
                  </a:txBody>
                  <a:tcPr anchor="ctr"/>
                </a:tc>
                <a:tc>
                  <a:txBody>
                    <a:bodyPr/>
                    <a:lstStyle/>
                    <a:p>
                      <a:pPr algn="ctr"/>
                      <a:r>
                        <a:rPr lang="en-GB" b="1" dirty="0">
                          <a:latin typeface="Tw Cen MT" panose="020B0602020104020603" pitchFamily="34" charset="0"/>
                        </a:rPr>
                        <a:t>Context</a:t>
                      </a:r>
                    </a:p>
                    <a:p>
                      <a:pPr algn="ctr"/>
                      <a:r>
                        <a:rPr lang="en-GB" dirty="0">
                          <a:latin typeface="Tw Cen MT" panose="020B0602020104020603" pitchFamily="34" charset="0"/>
                        </a:rPr>
                        <a:t>What is happening in that moment?</a:t>
                      </a:r>
                    </a:p>
                  </a:txBody>
                  <a:tcPr anchor="ctr"/>
                </a:tc>
                <a:tc>
                  <a:txBody>
                    <a:bodyPr/>
                    <a:lstStyle/>
                    <a:p>
                      <a:pPr algn="ctr"/>
                      <a:r>
                        <a:rPr lang="en-GB" b="1" dirty="0">
                          <a:latin typeface="Tw Cen MT" panose="020B0602020104020603" pitchFamily="34" charset="0"/>
                        </a:rPr>
                        <a:t>Effect</a:t>
                      </a:r>
                    </a:p>
                    <a:p>
                      <a:pPr algn="ctr"/>
                      <a:r>
                        <a:rPr lang="en-GB" dirty="0">
                          <a:latin typeface="Tw Cen MT" panose="020B0602020104020603" pitchFamily="34" charset="0"/>
                        </a:rPr>
                        <a:t>How do the techniques work together to create an effect in that moment?</a:t>
                      </a:r>
                    </a:p>
                  </a:txBody>
                  <a:tcPr anchor="ctr"/>
                </a:tc>
                <a:extLst>
                  <a:ext uri="{0D108BD9-81ED-4DB2-BD59-A6C34878D82A}">
                    <a16:rowId xmlns:a16="http://schemas.microsoft.com/office/drawing/2014/main" val="709991412"/>
                  </a:ext>
                </a:extLst>
              </a:tr>
              <a:tr h="1184142">
                <a:tc>
                  <a:txBody>
                    <a:bodyPr/>
                    <a:lstStyle/>
                    <a:p>
                      <a:endParaRPr lang="en-GB" dirty="0"/>
                    </a:p>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972615444"/>
                  </a:ext>
                </a:extLst>
              </a:tr>
              <a:tr h="1184142">
                <a:tc>
                  <a:txBody>
                    <a:bodyPr/>
                    <a:lstStyle/>
                    <a:p>
                      <a:endParaRPr lang="en-GB" dirty="0"/>
                    </a:p>
                    <a:p>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570558147"/>
                  </a:ext>
                </a:extLst>
              </a:tr>
              <a:tr h="1184142">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661086471"/>
                  </a:ext>
                </a:extLst>
              </a:tr>
              <a:tr h="1184142">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662064568"/>
                  </a:ext>
                </a:extLst>
              </a:tr>
              <a:tr h="1184142">
                <a:tc>
                  <a:txBody>
                    <a:bodyPr/>
                    <a:lstStyle/>
                    <a:p>
                      <a:endParaRPr lang="en-GB" dirty="0"/>
                    </a:p>
                    <a:p>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743705956"/>
                  </a:ext>
                </a:extLst>
              </a:tr>
            </a:tbl>
          </a:graphicData>
        </a:graphic>
      </p:graphicFrame>
    </p:spTree>
    <p:extLst>
      <p:ext uri="{BB962C8B-B14F-4D97-AF65-F5344CB8AC3E}">
        <p14:creationId xmlns:p14="http://schemas.microsoft.com/office/powerpoint/2010/main" val="1099244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PEEL </a:t>
            </a:r>
            <a:r>
              <a:rPr lang="en-GB" dirty="0">
                <a:solidFill>
                  <a:srgbClr val="0099CC"/>
                </a:solidFill>
                <a:latin typeface="Tw Cen MT" panose="020B0602020104020603" pitchFamily="34" charset="0"/>
              </a:rPr>
              <a:t>Structure</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a:bodyPr>
          <a:lstStyle/>
          <a:p>
            <a:pPr marL="0" indent="0">
              <a:buNone/>
            </a:pPr>
            <a:r>
              <a:rPr lang="en-GB" sz="2400" b="0" i="0" u="none" strike="noStrike" kern="1200" dirty="0">
                <a:solidFill>
                  <a:srgbClr val="000000"/>
                </a:solidFill>
                <a:effectLst/>
                <a:cs typeface="Calibri" panose="020F0502020204030204" pitchFamily="34" charset="0"/>
              </a:rPr>
              <a:t>The same </a:t>
            </a:r>
            <a:r>
              <a:rPr lang="en-GB" sz="2400" b="1" i="0" u="none" strike="noStrike" kern="1200" dirty="0">
                <a:solidFill>
                  <a:srgbClr val="000000"/>
                </a:solidFill>
                <a:effectLst/>
                <a:cs typeface="Calibri" panose="020F0502020204030204" pitchFamily="34" charset="0"/>
              </a:rPr>
              <a:t>PEEL</a:t>
            </a:r>
            <a:r>
              <a:rPr lang="en-GB" sz="2400" b="0" i="0" u="none" strike="noStrike" kern="1200" dirty="0">
                <a:solidFill>
                  <a:srgbClr val="000000"/>
                </a:solidFill>
                <a:effectLst/>
                <a:cs typeface="Calibri" panose="020F0502020204030204" pitchFamily="34" charset="0"/>
              </a:rPr>
              <a:t> structure can be used for a screen text essay as any other critical essay, but with a few little tweaks…</a:t>
            </a:r>
          </a:p>
          <a:p>
            <a:endParaRPr lang="en-GB" sz="2400" dirty="0"/>
          </a:p>
          <a:p>
            <a:endParaRPr lang="en-GB" sz="2400" dirty="0"/>
          </a:p>
        </p:txBody>
      </p:sp>
      <p:graphicFrame>
        <p:nvGraphicFramePr>
          <p:cNvPr id="6" name="Table 5">
            <a:extLst>
              <a:ext uri="{FF2B5EF4-FFF2-40B4-BE49-F238E27FC236}">
                <a16:creationId xmlns:a16="http://schemas.microsoft.com/office/drawing/2014/main" id="{CDCDC287-6B0E-413B-A102-E625343E4F31}"/>
              </a:ext>
            </a:extLst>
          </p:cNvPr>
          <p:cNvGraphicFramePr>
            <a:graphicFrameLocks noGrp="1"/>
          </p:cNvGraphicFramePr>
          <p:nvPr/>
        </p:nvGraphicFramePr>
        <p:xfrm>
          <a:off x="805180" y="2633203"/>
          <a:ext cx="10581640" cy="3907496"/>
        </p:xfrm>
        <a:graphic>
          <a:graphicData uri="http://schemas.openxmlformats.org/drawingml/2006/table">
            <a:tbl>
              <a:tblPr firstRow="1" bandRow="1">
                <a:tableStyleId>{5940675A-B579-460E-94D1-54222C63F5DA}</a:tableStyleId>
              </a:tblPr>
              <a:tblGrid>
                <a:gridCol w="5290820">
                  <a:extLst>
                    <a:ext uri="{9D8B030D-6E8A-4147-A177-3AD203B41FA5}">
                      <a16:colId xmlns:a16="http://schemas.microsoft.com/office/drawing/2014/main" val="20001"/>
                    </a:ext>
                  </a:extLst>
                </a:gridCol>
                <a:gridCol w="5290820">
                  <a:extLst>
                    <a:ext uri="{9D8B030D-6E8A-4147-A177-3AD203B41FA5}">
                      <a16:colId xmlns:a16="http://schemas.microsoft.com/office/drawing/2014/main" val="3763169807"/>
                    </a:ext>
                  </a:extLst>
                </a:gridCol>
              </a:tblGrid>
              <a:tr h="516397">
                <a:tc>
                  <a:txBody>
                    <a:bodyPr/>
                    <a:lstStyle/>
                    <a:p>
                      <a:pPr algn="ctr"/>
                      <a:r>
                        <a:rPr lang="en-GB" sz="2000" dirty="0">
                          <a:solidFill>
                            <a:schemeClr val="bg1"/>
                          </a:solidFill>
                          <a:latin typeface="Tw Cen MT" panose="020B0602020104020603" pitchFamily="34" charset="0"/>
                          <a:cs typeface="Calibri" panose="020F0502020204030204" pitchFamily="34" charset="0"/>
                        </a:rPr>
                        <a:t>PEEL Structure</a:t>
                      </a:r>
                    </a:p>
                  </a:txBody>
                  <a:tcPr marL="91434" marR="91434" marT="45682" marB="45682">
                    <a:solidFill>
                      <a:schemeClr val="tx1"/>
                    </a:solidFill>
                  </a:tcPr>
                </a:tc>
                <a:tc>
                  <a:txBody>
                    <a:bodyPr/>
                    <a:lstStyle/>
                    <a:p>
                      <a:pPr algn="ctr"/>
                      <a:r>
                        <a:rPr lang="en-GB" sz="2000" dirty="0">
                          <a:solidFill>
                            <a:schemeClr val="bg1"/>
                          </a:solidFill>
                          <a:latin typeface="Tw Cen MT" panose="020B0602020104020603" pitchFamily="34" charset="0"/>
                          <a:cs typeface="Calibri" panose="020F0502020204030204" pitchFamily="34" charset="0"/>
                        </a:rPr>
                        <a:t>Sentence Starters</a:t>
                      </a:r>
                    </a:p>
                  </a:txBody>
                  <a:tcPr marL="91434" marR="91434" marT="45682" marB="45682">
                    <a:solidFill>
                      <a:schemeClr val="tx1"/>
                    </a:solidFill>
                  </a:tcPr>
                </a:tc>
                <a:extLst>
                  <a:ext uri="{0D108BD9-81ED-4DB2-BD59-A6C34878D82A}">
                    <a16:rowId xmlns:a16="http://schemas.microsoft.com/office/drawing/2014/main" val="2918419689"/>
                  </a:ext>
                </a:extLst>
              </a:tr>
              <a:tr h="772302">
                <a:tc>
                  <a:txBody>
                    <a:bodyPr/>
                    <a:lstStyle/>
                    <a:p>
                      <a:pPr algn="ctr"/>
                      <a:r>
                        <a:rPr lang="en-GB" sz="2200" dirty="0">
                          <a:latin typeface="Calibri" panose="020F0502020204030204" pitchFamily="34" charset="0"/>
                          <a:cs typeface="Calibri" panose="020F0502020204030204" pitchFamily="34" charset="0"/>
                        </a:rPr>
                        <a:t>I</a:t>
                      </a:r>
                      <a:r>
                        <a:rPr lang="en-GB" sz="2200" baseline="0" dirty="0">
                          <a:latin typeface="Calibri" panose="020F0502020204030204" pitchFamily="34" charset="0"/>
                          <a:cs typeface="Calibri" panose="020F0502020204030204" pitchFamily="34" charset="0"/>
                        </a:rPr>
                        <a:t> make a </a:t>
                      </a:r>
                      <a:r>
                        <a:rPr lang="en-GB" sz="2200" b="1" baseline="0" dirty="0">
                          <a:latin typeface="Calibri" panose="020F0502020204030204" pitchFamily="34" charset="0"/>
                          <a:cs typeface="Calibri" panose="020F0502020204030204" pitchFamily="34" charset="0"/>
                        </a:rPr>
                        <a:t>POINT</a:t>
                      </a:r>
                      <a:r>
                        <a:rPr lang="en-GB" sz="2200" baseline="0" dirty="0">
                          <a:latin typeface="Calibri" panose="020F0502020204030204" pitchFamily="34" charset="0"/>
                          <a:cs typeface="Calibri" panose="020F0502020204030204" pitchFamily="34" charset="0"/>
                        </a:rPr>
                        <a:t> about the task and say what techniques were used.</a:t>
                      </a:r>
                      <a:endParaRPr lang="en-GB" sz="2200" dirty="0">
                        <a:latin typeface="Calibri" panose="020F0502020204030204" pitchFamily="34" charset="0"/>
                        <a:cs typeface="Calibri" panose="020F0502020204030204" pitchFamily="34" charset="0"/>
                      </a:endParaRPr>
                    </a:p>
                  </a:txBody>
                  <a:tcPr marL="91434" marR="91434" marT="45682" marB="45682">
                    <a:solidFill>
                      <a:srgbClr val="FF9999"/>
                    </a:solidFill>
                  </a:tcPr>
                </a:tc>
                <a:tc>
                  <a:txBody>
                    <a:bodyPr/>
                    <a:lstStyle/>
                    <a:p>
                      <a:r>
                        <a:rPr lang="en-GB" sz="2200" dirty="0">
                          <a:latin typeface="Calibri" panose="020F0502020204030204" pitchFamily="34" charset="0"/>
                          <a:cs typeface="Calibri" panose="020F0502020204030204" pitchFamily="34" charset="0"/>
                        </a:rPr>
                        <a:t>Steven Spielberg </a:t>
                      </a:r>
                      <a:r>
                        <a:rPr lang="en-GB" sz="2200" baseline="0" dirty="0">
                          <a:latin typeface="Calibri" panose="020F0502020204030204" pitchFamily="34" charset="0"/>
                          <a:cs typeface="Calibri" panose="020F0502020204030204" pitchFamily="34" charset="0"/>
                        </a:rPr>
                        <a:t>uses ________, _______ and ______ effectively to convey...</a:t>
                      </a:r>
                    </a:p>
                  </a:txBody>
                  <a:tcPr marL="91434" marR="91434" marT="45682" marB="45682">
                    <a:solidFill>
                      <a:srgbClr val="FF9999"/>
                    </a:solidFill>
                  </a:tcPr>
                </a:tc>
                <a:extLst>
                  <a:ext uri="{0D108BD9-81ED-4DB2-BD59-A6C34878D82A}">
                    <a16:rowId xmlns:a16="http://schemas.microsoft.com/office/drawing/2014/main" val="10000"/>
                  </a:ext>
                </a:extLst>
              </a:tr>
              <a:tr h="772302">
                <a:tc>
                  <a:txBody>
                    <a:bodyPr/>
                    <a:lstStyle/>
                    <a:p>
                      <a:pPr algn="ctr"/>
                      <a:r>
                        <a:rPr lang="en-GB" sz="2200" dirty="0">
                          <a:latin typeface="Calibri" panose="020F0502020204030204" pitchFamily="34" charset="0"/>
                          <a:cs typeface="Calibri" panose="020F0502020204030204" pitchFamily="34" charset="0"/>
                        </a:rPr>
                        <a:t>I describe the moment the techniques were used in as </a:t>
                      </a:r>
                      <a:r>
                        <a:rPr lang="en-GB" sz="2200" b="1" dirty="0">
                          <a:latin typeface="Calibri" panose="020F0502020204030204" pitchFamily="34" charset="0"/>
                          <a:cs typeface="Calibri" panose="020F0502020204030204" pitchFamily="34" charset="0"/>
                        </a:rPr>
                        <a:t>EVIDENCE</a:t>
                      </a:r>
                      <a:r>
                        <a:rPr lang="en-GB" sz="2200" dirty="0">
                          <a:latin typeface="Calibri" panose="020F0502020204030204" pitchFamily="34" charset="0"/>
                          <a:cs typeface="Calibri" panose="020F0502020204030204" pitchFamily="34" charset="0"/>
                        </a:rPr>
                        <a:t>.</a:t>
                      </a:r>
                    </a:p>
                  </a:txBody>
                  <a:tcPr marL="91434" marR="91434" marT="45682" marB="45682">
                    <a:solidFill>
                      <a:srgbClr val="FFFF99"/>
                    </a:solidFill>
                  </a:tcPr>
                </a:tc>
                <a:tc>
                  <a:txBody>
                    <a:bodyPr/>
                    <a:lstStyle/>
                    <a:p>
                      <a:r>
                        <a:rPr lang="en-GB" sz="2200" dirty="0">
                          <a:latin typeface="Calibri" panose="020F0502020204030204" pitchFamily="34" charset="0"/>
                          <a:cs typeface="Calibri" panose="020F0502020204030204" pitchFamily="34" charset="0"/>
                        </a:rPr>
                        <a:t>This can be seen in the moment/scene when…</a:t>
                      </a:r>
                    </a:p>
                  </a:txBody>
                  <a:tcPr marL="91434" marR="91434" marT="45682" marB="45682">
                    <a:solidFill>
                      <a:srgbClr val="FFFF99"/>
                    </a:solidFill>
                  </a:tcPr>
                </a:tc>
                <a:extLst>
                  <a:ext uri="{0D108BD9-81ED-4DB2-BD59-A6C34878D82A}">
                    <a16:rowId xmlns:a16="http://schemas.microsoft.com/office/drawing/2014/main" val="10001"/>
                  </a:ext>
                </a:extLst>
              </a:tr>
              <a:tr h="816683">
                <a:tc>
                  <a:txBody>
                    <a:bodyPr/>
                    <a:lstStyle/>
                    <a:p>
                      <a:pPr algn="ctr"/>
                      <a:r>
                        <a:rPr lang="en-GB" sz="2200" dirty="0">
                          <a:latin typeface="Calibri" panose="020F0502020204030204" pitchFamily="34" charset="0"/>
                          <a:cs typeface="Calibri" panose="020F0502020204030204" pitchFamily="34" charset="0"/>
                        </a:rPr>
                        <a:t>I </a:t>
                      </a:r>
                      <a:r>
                        <a:rPr lang="en-GB" sz="2200" b="1" dirty="0">
                          <a:latin typeface="Calibri" panose="020F0502020204030204" pitchFamily="34" charset="0"/>
                          <a:cs typeface="Calibri" panose="020F0502020204030204" pitchFamily="34" charset="0"/>
                        </a:rPr>
                        <a:t>EXPLAIN</a:t>
                      </a:r>
                      <a:r>
                        <a:rPr lang="en-GB" sz="2200" dirty="0">
                          <a:latin typeface="Calibri" panose="020F0502020204030204" pitchFamily="34" charset="0"/>
                          <a:cs typeface="Calibri" panose="020F0502020204030204" pitchFamily="34" charset="0"/>
                        </a:rPr>
                        <a:t> what effect the techniques have and how they connect to my point.</a:t>
                      </a:r>
                    </a:p>
                  </a:txBody>
                  <a:tcPr marL="91434" marR="91434" marT="45682" marB="45682">
                    <a:solidFill>
                      <a:srgbClr val="CCFFC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a:latin typeface="Calibri" panose="020F0502020204030204" pitchFamily="34" charset="0"/>
                          <a:cs typeface="Calibri" panose="020F0502020204030204" pitchFamily="34" charset="0"/>
                        </a:rPr>
                        <a:t>The use of ________ suggests…while the _______ suggests…  The overall effect is…</a:t>
                      </a:r>
                    </a:p>
                  </a:txBody>
                  <a:tcPr marL="91434" marR="91434" marT="45682" marB="45682">
                    <a:solidFill>
                      <a:srgbClr val="CCFFCC"/>
                    </a:solidFill>
                  </a:tcPr>
                </a:tc>
                <a:extLst>
                  <a:ext uri="{0D108BD9-81ED-4DB2-BD59-A6C34878D82A}">
                    <a16:rowId xmlns:a16="http://schemas.microsoft.com/office/drawing/2014/main" val="10002"/>
                  </a:ext>
                </a:extLst>
              </a:tr>
              <a:tr h="1029812">
                <a:tc>
                  <a:txBody>
                    <a:bodyPr/>
                    <a:lstStyle/>
                    <a:p>
                      <a:pPr algn="ctr"/>
                      <a:r>
                        <a:rPr lang="en-GB" sz="2200" dirty="0">
                          <a:latin typeface="Calibri" panose="020F0502020204030204" pitchFamily="34" charset="0"/>
                          <a:cs typeface="Calibri" panose="020F0502020204030204" pitchFamily="34" charset="0"/>
                        </a:rPr>
                        <a:t>I make a </a:t>
                      </a:r>
                      <a:r>
                        <a:rPr lang="en-GB" sz="2200" b="1" dirty="0">
                          <a:latin typeface="Calibri" panose="020F0502020204030204" pitchFamily="34" charset="0"/>
                          <a:cs typeface="Calibri" panose="020F0502020204030204" pitchFamily="34" charset="0"/>
                        </a:rPr>
                        <a:t>LINK</a:t>
                      </a:r>
                      <a:r>
                        <a:rPr lang="en-GB" sz="2200" baseline="0" dirty="0">
                          <a:latin typeface="Calibri" panose="020F0502020204030204" pitchFamily="34" charset="0"/>
                          <a:cs typeface="Calibri" panose="020F0502020204030204" pitchFamily="34" charset="0"/>
                        </a:rPr>
                        <a:t> between my explanation and the theme/my personal response.</a:t>
                      </a:r>
                      <a:endParaRPr lang="en-GB" sz="2200" dirty="0">
                        <a:latin typeface="Calibri" panose="020F0502020204030204" pitchFamily="34" charset="0"/>
                        <a:cs typeface="Calibri" panose="020F0502020204030204" pitchFamily="34" charset="0"/>
                      </a:endParaRPr>
                    </a:p>
                  </a:txBody>
                  <a:tcPr marL="91434" marR="91434" marT="45682" marB="45682">
                    <a:solidFill>
                      <a:srgbClr val="CCECFF"/>
                    </a:solidFill>
                  </a:tcPr>
                </a:tc>
                <a:tc>
                  <a:txBody>
                    <a:bodyPr/>
                    <a:lstStyle/>
                    <a:p>
                      <a:r>
                        <a:rPr lang="en-GB" sz="2200" dirty="0">
                          <a:latin typeface="Calibri" panose="020F0502020204030204" pitchFamily="34" charset="0"/>
                          <a:cs typeface="Calibri" panose="020F0502020204030204" pitchFamily="34" charset="0"/>
                        </a:rPr>
                        <a:t>This links to the theme of ____ because…</a:t>
                      </a:r>
                    </a:p>
                    <a:p>
                      <a:r>
                        <a:rPr lang="en-GB" sz="2200" dirty="0">
                          <a:latin typeface="Calibri" panose="020F0502020204030204" pitchFamily="34" charset="0"/>
                          <a:cs typeface="Calibri" panose="020F0502020204030204" pitchFamily="34" charset="0"/>
                        </a:rPr>
                        <a:t>I think this is effective because…</a:t>
                      </a:r>
                    </a:p>
                  </a:txBody>
                  <a:tcPr marL="91434" marR="91434" marT="45682" marB="45682">
                    <a:solidFill>
                      <a:srgbClr val="CCECFF"/>
                    </a:solidFill>
                  </a:tcPr>
                </a:tc>
                <a:extLst>
                  <a:ext uri="{0D108BD9-81ED-4DB2-BD59-A6C34878D82A}">
                    <a16:rowId xmlns:a16="http://schemas.microsoft.com/office/drawing/2014/main" val="10004"/>
                  </a:ext>
                </a:extLst>
              </a:tr>
            </a:tbl>
          </a:graphicData>
        </a:graphic>
      </p:graphicFrame>
      <p:pic>
        <p:nvPicPr>
          <p:cNvPr id="7" name="Picture 6">
            <a:extLst>
              <a:ext uri="{FF2B5EF4-FFF2-40B4-BE49-F238E27FC236}">
                <a16:creationId xmlns:a16="http://schemas.microsoft.com/office/drawing/2014/main" id="{6A07D656-7055-425A-8F62-72160F0629B2}"/>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40931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5E300875-818F-48A6-A04A-3A9D87050CBD}"/>
              </a:ext>
            </a:extLst>
          </p:cNvPr>
          <p:cNvGraphicFramePr>
            <a:graphicFrameLocks noGrp="1"/>
          </p:cNvGraphicFramePr>
          <p:nvPr/>
        </p:nvGraphicFramePr>
        <p:xfrm>
          <a:off x="0" y="812799"/>
          <a:ext cx="12191998" cy="6045201"/>
        </p:xfrm>
        <a:graphic>
          <a:graphicData uri="http://schemas.openxmlformats.org/drawingml/2006/table">
            <a:tbl>
              <a:tblPr firstRow="1" bandRow="1">
                <a:tableStyleId>{5940675A-B579-460E-94D1-54222C63F5DA}</a:tableStyleId>
              </a:tblPr>
              <a:tblGrid>
                <a:gridCol w="1432560">
                  <a:extLst>
                    <a:ext uri="{9D8B030D-6E8A-4147-A177-3AD203B41FA5}">
                      <a16:colId xmlns:a16="http://schemas.microsoft.com/office/drawing/2014/main" val="20000"/>
                    </a:ext>
                  </a:extLst>
                </a:gridCol>
                <a:gridCol w="2600960">
                  <a:extLst>
                    <a:ext uri="{9D8B030D-6E8A-4147-A177-3AD203B41FA5}">
                      <a16:colId xmlns:a16="http://schemas.microsoft.com/office/drawing/2014/main" val="20001"/>
                    </a:ext>
                  </a:extLst>
                </a:gridCol>
                <a:gridCol w="2638542">
                  <a:extLst>
                    <a:ext uri="{9D8B030D-6E8A-4147-A177-3AD203B41FA5}">
                      <a16:colId xmlns:a16="http://schemas.microsoft.com/office/drawing/2014/main" val="20002"/>
                    </a:ext>
                  </a:extLst>
                </a:gridCol>
                <a:gridCol w="2784309">
                  <a:extLst>
                    <a:ext uri="{9D8B030D-6E8A-4147-A177-3AD203B41FA5}">
                      <a16:colId xmlns:a16="http://schemas.microsoft.com/office/drawing/2014/main" val="20003"/>
                    </a:ext>
                  </a:extLst>
                </a:gridCol>
                <a:gridCol w="2735627">
                  <a:extLst>
                    <a:ext uri="{9D8B030D-6E8A-4147-A177-3AD203B41FA5}">
                      <a16:colId xmlns:a16="http://schemas.microsoft.com/office/drawing/2014/main" val="1223191502"/>
                    </a:ext>
                  </a:extLst>
                </a:gridCol>
              </a:tblGrid>
              <a:tr h="547600">
                <a:tc>
                  <a:txBody>
                    <a:bodyPr/>
                    <a:lstStyle/>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INTRODUCTION</a:t>
                      </a:r>
                    </a:p>
                  </a:txBody>
                  <a:tcPr marL="68580" marR="68580" marT="33836" marB="33836"/>
                </a:tc>
                <a:tc gridSpan="4">
                  <a:txBody>
                    <a:bodyPr/>
                    <a:lstStyle/>
                    <a:p>
                      <a:endParaRPr lang="en-GB" sz="800" b="1"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TAPE     </a:t>
                      </a:r>
                      <a:r>
                        <a:rPr lang="en-GB" sz="1500" dirty="0">
                          <a:latin typeface="Calibri" panose="020F0502020204030204" pitchFamily="34" charset="0"/>
                          <a:cs typeface="Calibri" panose="020F0502020204030204" pitchFamily="34" charset="0"/>
                        </a:rPr>
                        <a:t>Title/Text     Author (Director)     Plot Summary     Essay</a:t>
                      </a:r>
                      <a:r>
                        <a:rPr lang="en-GB" sz="1500" baseline="0" dirty="0">
                          <a:latin typeface="Calibri" panose="020F0502020204030204" pitchFamily="34" charset="0"/>
                          <a:cs typeface="Calibri" panose="020F0502020204030204" pitchFamily="34" charset="0"/>
                        </a:rPr>
                        <a:t> Task</a:t>
                      </a:r>
                      <a:endParaRPr lang="en-GB" sz="1500" dirty="0">
                        <a:latin typeface="Calibri" panose="020F0502020204030204" pitchFamily="34" charset="0"/>
                        <a:cs typeface="Calibri" panose="020F0502020204030204" pitchFamily="34" charset="0"/>
                      </a:endParaRPr>
                    </a:p>
                  </a:txBody>
                  <a:tcPr marL="68580" marR="68580" marT="33836" marB="33836"/>
                </a:tc>
                <a:tc hMerge="1">
                  <a:txBody>
                    <a:bodyPr/>
                    <a:lstStyle/>
                    <a:p>
                      <a:endParaRPr lang="en-GB" dirty="0"/>
                    </a:p>
                  </a:txBody>
                  <a:tcPr/>
                </a:tc>
                <a:tc hMerge="1">
                  <a:txBody>
                    <a:bodyPr/>
                    <a:lstStyle/>
                    <a:p>
                      <a:endParaRPr lang="en-GB" dirty="0"/>
                    </a:p>
                  </a:txBody>
                  <a:tcPr/>
                </a:tc>
                <a:tc hMerge="1">
                  <a:txBody>
                    <a:bodyPr/>
                    <a:lstStyle/>
                    <a:p>
                      <a:endParaRPr lang="en-GB" sz="1400" dirty="0"/>
                    </a:p>
                  </a:txBody>
                  <a:tcPr marL="68580" marR="68580" marT="34290" marB="34290"/>
                </a:tc>
                <a:extLst>
                  <a:ext uri="{0D108BD9-81ED-4DB2-BD59-A6C34878D82A}">
                    <a16:rowId xmlns:a16="http://schemas.microsoft.com/office/drawing/2014/main" val="10000"/>
                  </a:ext>
                </a:extLst>
              </a:tr>
              <a:tr h="317934">
                <a:tc rowSpan="2">
                  <a:txBody>
                    <a:bodyPr/>
                    <a:lstStyle/>
                    <a:p>
                      <a:pPr algn="ctr"/>
                      <a:endParaRPr lang="en-GB" sz="1200" b="1" dirty="0">
                        <a:latin typeface="Tw Cen MT" panose="020B0602020104020603" pitchFamily="34" charset="0"/>
                        <a:cs typeface="Calibri" panose="020F0502020204030204" pitchFamily="34" charset="0"/>
                      </a:endParaRPr>
                    </a:p>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PEEL</a:t>
                      </a:r>
                    </a:p>
                    <a:p>
                      <a:pPr algn="ctr"/>
                      <a:r>
                        <a:rPr lang="en-GB" sz="1200" b="1" dirty="0">
                          <a:latin typeface="Tw Cen MT" panose="020B0602020104020603" pitchFamily="34" charset="0"/>
                          <a:cs typeface="Calibri" panose="020F0502020204030204" pitchFamily="34" charset="0"/>
                        </a:rPr>
                        <a:t>STRUCTURE</a:t>
                      </a:r>
                    </a:p>
                  </a:txBody>
                  <a:tcPr marL="68580" marR="68580" marT="33836" marB="33836"/>
                </a:tc>
                <a:tc>
                  <a:txBody>
                    <a:bodyPr/>
                    <a:lstStyle/>
                    <a:p>
                      <a:pPr algn="ctr"/>
                      <a:r>
                        <a:rPr lang="en-GB" sz="1200" b="1" dirty="0">
                          <a:latin typeface="Tw Cen MT" panose="020B0602020104020603" pitchFamily="34" charset="0"/>
                          <a:cs typeface="Calibri" panose="020F0502020204030204" pitchFamily="34" charset="0"/>
                        </a:rPr>
                        <a:t>POINT</a:t>
                      </a:r>
                      <a:endParaRPr lang="en-GB" sz="1200" b="1" baseline="0" dirty="0">
                        <a:latin typeface="Tw Cen MT" panose="020B0602020104020603" pitchFamily="34" charset="0"/>
                        <a:cs typeface="Calibri" panose="020F0502020204030204" pitchFamily="34" charset="0"/>
                      </a:endParaRPr>
                    </a:p>
                  </a:txBody>
                  <a:tcPr marL="68580" marR="68580" marT="33836" marB="33836">
                    <a:solidFill>
                      <a:srgbClr val="FF9999"/>
                    </a:solidFill>
                  </a:tcPr>
                </a:tc>
                <a:tc>
                  <a:txBody>
                    <a:bodyPr/>
                    <a:lstStyle/>
                    <a:p>
                      <a:pPr algn="ctr"/>
                      <a:r>
                        <a:rPr lang="en-GB" sz="1200" b="1" dirty="0">
                          <a:latin typeface="Tw Cen MT" panose="020B0602020104020603" pitchFamily="34" charset="0"/>
                          <a:cs typeface="Calibri" panose="020F0502020204030204" pitchFamily="34" charset="0"/>
                        </a:rPr>
                        <a:t>EVIDENCE</a:t>
                      </a:r>
                      <a:r>
                        <a:rPr lang="en-GB" sz="1200" b="1" baseline="0" dirty="0">
                          <a:latin typeface="Tw Cen MT" panose="020B0602020104020603" pitchFamily="34" charset="0"/>
                          <a:cs typeface="Calibri" panose="020F0502020204030204" pitchFamily="34" charset="0"/>
                        </a:rPr>
                        <a:t> </a:t>
                      </a:r>
                    </a:p>
                  </a:txBody>
                  <a:tcPr marL="68580" marR="68580" marT="33836" marB="33836">
                    <a:solidFill>
                      <a:srgbClr val="FFFF99"/>
                    </a:solidFill>
                  </a:tcPr>
                </a:tc>
                <a:tc>
                  <a:txBody>
                    <a:bodyPr/>
                    <a:lstStyle/>
                    <a:p>
                      <a:pPr algn="ctr"/>
                      <a:r>
                        <a:rPr lang="en-GB" sz="1200" b="1" dirty="0">
                          <a:latin typeface="Tw Cen MT" panose="020B0602020104020603" pitchFamily="34" charset="0"/>
                          <a:cs typeface="Calibri" panose="020F0502020204030204" pitchFamily="34" charset="0"/>
                        </a:rPr>
                        <a:t>EXPLANATION</a:t>
                      </a:r>
                    </a:p>
                  </a:txBody>
                  <a:tcPr marL="68580" marR="68580" marT="33836" marB="33836">
                    <a:solidFill>
                      <a:srgbClr val="CCFF99"/>
                    </a:solidFill>
                  </a:tcPr>
                </a:tc>
                <a:tc>
                  <a:txBody>
                    <a:bodyPr/>
                    <a:lstStyle/>
                    <a:p>
                      <a:pPr algn="ctr"/>
                      <a:r>
                        <a:rPr lang="en-GB" sz="1200" b="1" dirty="0">
                          <a:latin typeface="Tw Cen MT" panose="020B0602020104020603" pitchFamily="34" charset="0"/>
                          <a:cs typeface="Calibri" panose="020F0502020204030204" pitchFamily="34" charset="0"/>
                        </a:rPr>
                        <a:t>LINK</a:t>
                      </a:r>
                    </a:p>
                  </a:txBody>
                  <a:tcPr marL="68580" marR="68580" marT="33836" marB="33836">
                    <a:solidFill>
                      <a:srgbClr val="99CCFF"/>
                    </a:solidFill>
                  </a:tcPr>
                </a:tc>
                <a:extLst>
                  <a:ext uri="{0D108BD9-81ED-4DB2-BD59-A6C34878D82A}">
                    <a16:rowId xmlns:a16="http://schemas.microsoft.com/office/drawing/2014/main" val="10001"/>
                  </a:ext>
                </a:extLst>
              </a:tr>
              <a:tr h="1022596">
                <a:tc vMerge="1">
                  <a:txBody>
                    <a:bodyPr/>
                    <a:lstStyle/>
                    <a:p>
                      <a:pPr algn="ctr"/>
                      <a:endParaRPr lang="en-GB" sz="1200" b="0" dirty="0">
                        <a:latin typeface="Eras Bold ITC" panose="020B0907030504020204" pitchFamily="34" charset="0"/>
                        <a:cs typeface="Calibri" panose="020F0502020204030204" pitchFamily="34" charset="0"/>
                      </a:endParaRPr>
                    </a:p>
                  </a:txBody>
                  <a:tcPr marL="68580" marR="68580" marT="33836" marB="33836"/>
                </a:tc>
                <a:tc>
                  <a:txBody>
                    <a:bodyPr/>
                    <a:lstStyle/>
                    <a:p>
                      <a:pPr algn="ctr"/>
                      <a:r>
                        <a:rPr lang="en-GB" sz="1500" dirty="0">
                          <a:latin typeface="Calibri" panose="020F0502020204030204" pitchFamily="34" charset="0"/>
                          <a:cs typeface="Calibri" panose="020F0502020204030204" pitchFamily="34" charset="0"/>
                        </a:rPr>
                        <a:t>I</a:t>
                      </a:r>
                      <a:r>
                        <a:rPr lang="en-GB" sz="1500" baseline="0" dirty="0">
                          <a:latin typeface="Calibri" panose="020F0502020204030204" pitchFamily="34" charset="0"/>
                          <a:cs typeface="Calibri" panose="020F0502020204030204" pitchFamily="34" charset="0"/>
                        </a:rPr>
                        <a:t> make a </a:t>
                      </a:r>
                      <a:r>
                        <a:rPr lang="en-GB" sz="1500" b="1" baseline="0" dirty="0">
                          <a:latin typeface="Calibri" panose="020F0502020204030204" pitchFamily="34" charset="0"/>
                          <a:cs typeface="Calibri" panose="020F0502020204030204" pitchFamily="34" charset="0"/>
                        </a:rPr>
                        <a:t>POINT</a:t>
                      </a:r>
                      <a:r>
                        <a:rPr lang="en-GB" sz="1500" baseline="0" dirty="0">
                          <a:latin typeface="Calibri" panose="020F0502020204030204" pitchFamily="34" charset="0"/>
                          <a:cs typeface="Calibri" panose="020F0502020204030204" pitchFamily="34" charset="0"/>
                        </a:rPr>
                        <a:t> about the task and say what techniques were used.</a:t>
                      </a:r>
                      <a:endParaRPr lang="en-GB" sz="1500" dirty="0">
                        <a:latin typeface="Calibri" panose="020F0502020204030204" pitchFamily="34" charset="0"/>
                        <a:cs typeface="Calibri" panose="020F0502020204030204" pitchFamily="34" charset="0"/>
                      </a:endParaRPr>
                    </a:p>
                  </a:txBody>
                  <a:tcPr marL="91434" marR="91434" marT="45682" marB="45682">
                    <a:solidFill>
                      <a:srgbClr val="FF9999"/>
                    </a:solidFill>
                  </a:tcPr>
                </a:tc>
                <a:tc>
                  <a:txBody>
                    <a:bodyPr/>
                    <a:lstStyle/>
                    <a:p>
                      <a:pPr algn="ctr"/>
                      <a:r>
                        <a:rPr lang="en-GB" sz="1500" dirty="0">
                          <a:latin typeface="Calibri" panose="020F0502020204030204" pitchFamily="34" charset="0"/>
                          <a:cs typeface="Calibri" panose="020F0502020204030204" pitchFamily="34" charset="0"/>
                        </a:rPr>
                        <a:t>I describe the moment the techniques were used in as </a:t>
                      </a:r>
                      <a:r>
                        <a:rPr lang="en-GB" sz="1500" b="1" dirty="0">
                          <a:latin typeface="Calibri" panose="020F0502020204030204" pitchFamily="34" charset="0"/>
                          <a:cs typeface="Calibri" panose="020F0502020204030204" pitchFamily="34" charset="0"/>
                        </a:rPr>
                        <a:t>EVIDENCE</a:t>
                      </a:r>
                      <a:r>
                        <a:rPr lang="en-GB" sz="1500" dirty="0">
                          <a:latin typeface="Calibri" panose="020F0502020204030204" pitchFamily="34" charset="0"/>
                          <a:cs typeface="Calibri" panose="020F0502020204030204" pitchFamily="34" charset="0"/>
                        </a:rPr>
                        <a:t>.</a:t>
                      </a:r>
                    </a:p>
                  </a:txBody>
                  <a:tcPr marL="91434" marR="91434" marT="45682" marB="45682">
                    <a:solidFill>
                      <a:srgbClr val="FFFF99"/>
                    </a:solidFill>
                  </a:tcPr>
                </a:tc>
                <a:tc>
                  <a:txBody>
                    <a:bodyPr/>
                    <a:lstStyle/>
                    <a:p>
                      <a:pPr algn="ctr"/>
                      <a:r>
                        <a:rPr lang="en-GB" sz="1500" dirty="0">
                          <a:latin typeface="Calibri" panose="020F0502020204030204" pitchFamily="34" charset="0"/>
                          <a:cs typeface="Calibri" panose="020F0502020204030204" pitchFamily="34" charset="0"/>
                        </a:rPr>
                        <a:t>I</a:t>
                      </a:r>
                      <a:r>
                        <a:rPr lang="en-GB" sz="1500" baseline="0" dirty="0">
                          <a:latin typeface="Calibri" panose="020F0502020204030204" pitchFamily="34" charset="0"/>
                          <a:cs typeface="Calibri" panose="020F0502020204030204" pitchFamily="34" charset="0"/>
                        </a:rPr>
                        <a:t> make a </a:t>
                      </a:r>
                      <a:r>
                        <a:rPr lang="en-GB" sz="1500" b="1" baseline="0" dirty="0">
                          <a:latin typeface="Calibri" panose="020F0502020204030204" pitchFamily="34" charset="0"/>
                          <a:cs typeface="Calibri" panose="020F0502020204030204" pitchFamily="34" charset="0"/>
                        </a:rPr>
                        <a:t>POINT</a:t>
                      </a:r>
                      <a:r>
                        <a:rPr lang="en-GB" sz="1500" baseline="0" dirty="0">
                          <a:latin typeface="Calibri" panose="020F0502020204030204" pitchFamily="34" charset="0"/>
                          <a:cs typeface="Calibri" panose="020F0502020204030204" pitchFamily="34" charset="0"/>
                        </a:rPr>
                        <a:t> about the task and say </a:t>
                      </a:r>
                      <a:r>
                        <a:rPr lang="en-GB" sz="1500" dirty="0">
                          <a:latin typeface="Calibri" panose="020F0502020204030204" pitchFamily="34" charset="0"/>
                          <a:cs typeface="Calibri" panose="020F0502020204030204" pitchFamily="34" charset="0"/>
                        </a:rPr>
                        <a:t>I </a:t>
                      </a:r>
                      <a:r>
                        <a:rPr lang="en-GB" sz="1500" b="1" dirty="0">
                          <a:latin typeface="Calibri" panose="020F0502020204030204" pitchFamily="34" charset="0"/>
                          <a:cs typeface="Calibri" panose="020F0502020204030204" pitchFamily="34" charset="0"/>
                        </a:rPr>
                        <a:t>EXPLAIN</a:t>
                      </a:r>
                      <a:r>
                        <a:rPr lang="en-GB" sz="1500" dirty="0">
                          <a:latin typeface="Calibri" panose="020F0502020204030204" pitchFamily="34" charset="0"/>
                          <a:cs typeface="Calibri" panose="020F0502020204030204" pitchFamily="34" charset="0"/>
                        </a:rPr>
                        <a:t> what effect the techniques have and how they connect to my point.</a:t>
                      </a:r>
                    </a:p>
                  </a:txBody>
                  <a:tcPr marL="91434" marR="91434" marT="45682" marB="45682">
                    <a:solidFill>
                      <a:srgbClr val="CCFF99"/>
                    </a:solidFill>
                  </a:tcPr>
                </a:tc>
                <a:tc>
                  <a:txBody>
                    <a:bodyPr/>
                    <a:lstStyle/>
                    <a:p>
                      <a:pPr algn="ctr"/>
                      <a:r>
                        <a:rPr lang="en-GB" sz="1500" dirty="0">
                          <a:latin typeface="Calibri" panose="020F0502020204030204" pitchFamily="34" charset="0"/>
                          <a:cs typeface="Calibri" panose="020F0502020204030204" pitchFamily="34" charset="0"/>
                        </a:rPr>
                        <a:t>I make a </a:t>
                      </a:r>
                      <a:r>
                        <a:rPr lang="en-GB" sz="1500" b="1" dirty="0">
                          <a:latin typeface="Calibri" panose="020F0502020204030204" pitchFamily="34" charset="0"/>
                          <a:cs typeface="Calibri" panose="020F0502020204030204" pitchFamily="34" charset="0"/>
                        </a:rPr>
                        <a:t>LINK</a:t>
                      </a:r>
                      <a:r>
                        <a:rPr lang="en-GB" sz="1500" baseline="0" dirty="0">
                          <a:latin typeface="Calibri" panose="020F0502020204030204" pitchFamily="34" charset="0"/>
                          <a:cs typeface="Calibri" panose="020F0502020204030204" pitchFamily="34" charset="0"/>
                        </a:rPr>
                        <a:t> between my explanation and the theme/my personal response.</a:t>
                      </a:r>
                      <a:endParaRPr lang="en-GB" sz="1500" dirty="0">
                        <a:latin typeface="Calibri" panose="020F0502020204030204" pitchFamily="34" charset="0"/>
                        <a:cs typeface="Calibri" panose="020F0502020204030204" pitchFamily="34" charset="0"/>
                      </a:endParaRPr>
                    </a:p>
                  </a:txBody>
                  <a:tcPr marL="91434" marR="91434" marT="45682" marB="45682">
                    <a:solidFill>
                      <a:srgbClr val="99CCFF"/>
                    </a:solidFill>
                  </a:tcPr>
                </a:tc>
                <a:extLst>
                  <a:ext uri="{0D108BD9-81ED-4DB2-BD59-A6C34878D82A}">
                    <a16:rowId xmlns:a16="http://schemas.microsoft.com/office/drawing/2014/main" val="10002"/>
                  </a:ext>
                </a:extLst>
              </a:tr>
              <a:tr h="1255022">
                <a:tc>
                  <a:txBody>
                    <a:bodyPr/>
                    <a:lstStyle/>
                    <a:p>
                      <a:pPr algn="ctr"/>
                      <a:endParaRPr lang="en-GB" sz="1200" b="1" dirty="0">
                        <a:latin typeface="Tw Cen MT" panose="020B0602020104020603" pitchFamily="34" charset="0"/>
                        <a:cs typeface="Calibri" panose="020F0502020204030204" pitchFamily="34" charset="0"/>
                      </a:endParaRPr>
                    </a:p>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SCENE 1:</a:t>
                      </a:r>
                    </a:p>
                    <a:p>
                      <a:pPr algn="ctr"/>
                      <a:r>
                        <a:rPr lang="en-GB" sz="1200" b="1" dirty="0">
                          <a:latin typeface="Tw Cen MT" panose="020B0602020104020603" pitchFamily="34" charset="0"/>
                          <a:cs typeface="Calibri" panose="020F0502020204030204" pitchFamily="34" charset="0"/>
                        </a:rPr>
                        <a:t>BEGINNING</a:t>
                      </a:r>
                    </a:p>
                  </a:txBody>
                  <a:tcPr marL="68580" marR="68580" marT="33836" marB="33836"/>
                </a:tc>
                <a:tc>
                  <a:txBody>
                    <a:bodyPr/>
                    <a:lstStyle/>
                    <a:p>
                      <a:r>
                        <a:rPr lang="en-GB" sz="1500" dirty="0">
                          <a:latin typeface="Calibri" panose="020F0502020204030204" pitchFamily="34" charset="0"/>
                          <a:cs typeface="Calibri" panose="020F0502020204030204" pitchFamily="34" charset="0"/>
                        </a:rPr>
                        <a:t>Near the start of the film, Steven Spielberg </a:t>
                      </a:r>
                      <a:r>
                        <a:rPr lang="en-GB" sz="1500" baseline="0" dirty="0">
                          <a:latin typeface="Calibri" panose="020F0502020204030204" pitchFamily="34" charset="0"/>
                          <a:cs typeface="Calibri" panose="020F0502020204030204" pitchFamily="34" charset="0"/>
                        </a:rPr>
                        <a:t>uses ________, _______ and ______ effectively to create tension.</a:t>
                      </a:r>
                    </a:p>
                  </a:txBody>
                  <a:tcPr marL="91434" marR="91434" marT="45682" marB="45682">
                    <a:solidFill>
                      <a:srgbClr val="FF9999"/>
                    </a:solidFill>
                  </a:tcPr>
                </a:tc>
                <a:tc>
                  <a:txBody>
                    <a:bodyPr/>
                    <a:lstStyle/>
                    <a:p>
                      <a:r>
                        <a:rPr lang="en-GB" sz="1500" dirty="0">
                          <a:latin typeface="Calibri" panose="020F0502020204030204" pitchFamily="34" charset="0"/>
                          <a:cs typeface="Calibri" panose="020F0502020204030204" pitchFamily="34" charset="0"/>
                        </a:rPr>
                        <a:t>This can be seen in the moment /scene when…</a:t>
                      </a:r>
                    </a:p>
                  </a:txBody>
                  <a:tcPr marL="91434" marR="91434" marT="45682" marB="45682">
                    <a:solidFill>
                      <a:srgbClr val="FFFF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The use of ________ suggests…while the _______ suggests…  This works together to create tension because…</a:t>
                      </a:r>
                    </a:p>
                  </a:txBody>
                  <a:tcPr marL="91434" marR="91434" marT="45682" marB="45682">
                    <a:solidFill>
                      <a:srgbClr val="CCFF99"/>
                    </a:solidFill>
                  </a:tcPr>
                </a:tc>
                <a:tc>
                  <a:txBody>
                    <a:bodyPr/>
                    <a:lstStyle/>
                    <a:p>
                      <a:r>
                        <a:rPr lang="en-GB" sz="1500" dirty="0">
                          <a:latin typeface="Calibri" panose="020F0502020204030204" pitchFamily="34" charset="0"/>
                          <a:cs typeface="Calibri" panose="020F0502020204030204" pitchFamily="34" charset="0"/>
                        </a:rPr>
                        <a:t>This links to the theme of ______ because…</a:t>
                      </a:r>
                    </a:p>
                    <a:p>
                      <a:r>
                        <a:rPr lang="en-GB" sz="1500" dirty="0">
                          <a:latin typeface="Calibri" panose="020F0502020204030204" pitchFamily="34" charset="0"/>
                          <a:cs typeface="Calibri" panose="020F0502020204030204" pitchFamily="34" charset="0"/>
                        </a:rPr>
                        <a:t>I think this is effective because…</a:t>
                      </a:r>
                    </a:p>
                  </a:txBody>
                  <a:tcPr marL="91434" marR="91434" marT="45682" marB="45682">
                    <a:solidFill>
                      <a:srgbClr val="99CCFF"/>
                    </a:solidFill>
                  </a:tcPr>
                </a:tc>
                <a:extLst>
                  <a:ext uri="{0D108BD9-81ED-4DB2-BD59-A6C34878D82A}">
                    <a16:rowId xmlns:a16="http://schemas.microsoft.com/office/drawing/2014/main" val="2649862398"/>
                  </a:ext>
                </a:extLst>
              </a:tr>
              <a:tr h="1255022">
                <a:tc>
                  <a:txBody>
                    <a:bodyPr/>
                    <a:lstStyle/>
                    <a:p>
                      <a:pPr algn="ctr"/>
                      <a:endParaRPr lang="en-GB" sz="1200" b="1" dirty="0">
                        <a:latin typeface="Tw Cen MT" panose="020B0602020104020603" pitchFamily="34" charset="0"/>
                        <a:cs typeface="Calibri" panose="020F0502020204030204" pitchFamily="34" charset="0"/>
                      </a:endParaRPr>
                    </a:p>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SCENE 2:</a:t>
                      </a:r>
                    </a:p>
                    <a:p>
                      <a:pPr algn="ctr"/>
                      <a:r>
                        <a:rPr lang="en-GB" sz="1200" b="1" dirty="0">
                          <a:latin typeface="Tw Cen MT" panose="020B0602020104020603" pitchFamily="34" charset="0"/>
                          <a:cs typeface="Calibri" panose="020F0502020204030204" pitchFamily="34" charset="0"/>
                        </a:rPr>
                        <a:t>MIDDLE</a:t>
                      </a:r>
                    </a:p>
                  </a:txBody>
                  <a:tcPr marL="68580" marR="68580" marT="33836" marB="33836"/>
                </a:tc>
                <a:tc>
                  <a:txBody>
                    <a:bodyPr/>
                    <a:lstStyle/>
                    <a:p>
                      <a:r>
                        <a:rPr lang="en-GB" sz="1500" dirty="0">
                          <a:latin typeface="Calibri" panose="020F0502020204030204" pitchFamily="34" charset="0"/>
                          <a:cs typeface="Calibri" panose="020F0502020204030204" pitchFamily="34" charset="0"/>
                        </a:rPr>
                        <a:t>Around the middle of the film, Steven Spielberg </a:t>
                      </a:r>
                      <a:r>
                        <a:rPr lang="en-GB" sz="1500" baseline="0" dirty="0">
                          <a:latin typeface="Calibri" panose="020F0502020204030204" pitchFamily="34" charset="0"/>
                          <a:cs typeface="Calibri" panose="020F0502020204030204" pitchFamily="34" charset="0"/>
                        </a:rPr>
                        <a:t>uses ________, _______ and ______ effectively to create tension.</a:t>
                      </a:r>
                    </a:p>
                  </a:txBody>
                  <a:tcPr marL="91434" marR="91434" marT="45682" marB="45682">
                    <a:solidFill>
                      <a:srgbClr val="FF9999"/>
                    </a:solidFill>
                  </a:tcPr>
                </a:tc>
                <a:tc>
                  <a:txBody>
                    <a:bodyPr/>
                    <a:lstStyle/>
                    <a:p>
                      <a:r>
                        <a:rPr lang="en-GB" sz="1500" dirty="0">
                          <a:latin typeface="Calibri" panose="020F0502020204030204" pitchFamily="34" charset="0"/>
                          <a:cs typeface="Calibri" panose="020F0502020204030204" pitchFamily="34" charset="0"/>
                        </a:rPr>
                        <a:t>This can be seen in the moment/ scene when…</a:t>
                      </a:r>
                    </a:p>
                  </a:txBody>
                  <a:tcPr marL="91434" marR="91434" marT="45682" marB="45682">
                    <a:solidFill>
                      <a:srgbClr val="FFFF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The use of ________ suggests…while the _______ suggests…  This works together to create tension because…</a:t>
                      </a:r>
                    </a:p>
                  </a:txBody>
                  <a:tcPr marL="91434" marR="91434" marT="45682" marB="45682">
                    <a:solidFill>
                      <a:srgbClr val="CCFF99"/>
                    </a:solidFill>
                  </a:tcPr>
                </a:tc>
                <a:tc>
                  <a:txBody>
                    <a:bodyPr/>
                    <a:lstStyle/>
                    <a:p>
                      <a:r>
                        <a:rPr lang="en-GB" sz="1500" dirty="0">
                          <a:latin typeface="Calibri" panose="020F0502020204030204" pitchFamily="34" charset="0"/>
                          <a:cs typeface="Calibri" panose="020F0502020204030204" pitchFamily="34" charset="0"/>
                        </a:rPr>
                        <a:t>This links to the theme of ______ because…</a:t>
                      </a:r>
                    </a:p>
                    <a:p>
                      <a:r>
                        <a:rPr lang="en-GB" sz="1500" dirty="0">
                          <a:latin typeface="Calibri" panose="020F0502020204030204" pitchFamily="34" charset="0"/>
                          <a:cs typeface="Calibri" panose="020F0502020204030204" pitchFamily="34" charset="0"/>
                        </a:rPr>
                        <a:t>I think this is effective because…</a:t>
                      </a:r>
                    </a:p>
                  </a:txBody>
                  <a:tcPr marL="91434" marR="91434" marT="45682" marB="45682">
                    <a:solidFill>
                      <a:srgbClr val="99CCFF"/>
                    </a:solidFill>
                  </a:tcPr>
                </a:tc>
                <a:extLst>
                  <a:ext uri="{0D108BD9-81ED-4DB2-BD59-A6C34878D82A}">
                    <a16:rowId xmlns:a16="http://schemas.microsoft.com/office/drawing/2014/main" val="4080068203"/>
                  </a:ext>
                </a:extLst>
              </a:tr>
              <a:tr h="1028464">
                <a:tc>
                  <a:txBody>
                    <a:bodyPr/>
                    <a:lstStyle/>
                    <a:p>
                      <a:pPr algn="ctr"/>
                      <a:endParaRPr lang="en-GB" sz="1200" b="1" dirty="0">
                        <a:latin typeface="Tw Cen MT" panose="020B0602020104020603" pitchFamily="34" charset="0"/>
                        <a:cs typeface="Calibri" panose="020F0502020204030204" pitchFamily="34" charset="0"/>
                      </a:endParaRPr>
                    </a:p>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SCENE 3:</a:t>
                      </a:r>
                    </a:p>
                    <a:p>
                      <a:pPr algn="ctr"/>
                      <a:r>
                        <a:rPr lang="en-GB" sz="1200" b="1" dirty="0">
                          <a:latin typeface="Tw Cen MT" panose="020B0602020104020603" pitchFamily="34" charset="0"/>
                          <a:cs typeface="Calibri" panose="020F0502020204030204" pitchFamily="34" charset="0"/>
                        </a:rPr>
                        <a:t>END</a:t>
                      </a:r>
                    </a:p>
                  </a:txBody>
                  <a:tcPr marL="68580" marR="68580" marT="33836" marB="33836"/>
                </a:tc>
                <a:tc>
                  <a:txBody>
                    <a:bodyPr/>
                    <a:lstStyle/>
                    <a:p>
                      <a:r>
                        <a:rPr lang="en-GB" sz="1500" dirty="0">
                          <a:latin typeface="Calibri" panose="020F0502020204030204" pitchFamily="34" charset="0"/>
                          <a:cs typeface="Calibri" panose="020F0502020204030204" pitchFamily="34" charset="0"/>
                        </a:rPr>
                        <a:t>At the end of the film, Steven Spielberg </a:t>
                      </a:r>
                      <a:r>
                        <a:rPr lang="en-GB" sz="1500" baseline="0" dirty="0">
                          <a:latin typeface="Calibri" panose="020F0502020204030204" pitchFamily="34" charset="0"/>
                          <a:cs typeface="Calibri" panose="020F0502020204030204" pitchFamily="34" charset="0"/>
                        </a:rPr>
                        <a:t>uses ________, _______ and ______ effectively to create tension.</a:t>
                      </a:r>
                    </a:p>
                  </a:txBody>
                  <a:tcPr marL="91434" marR="91434" marT="45682" marB="45682">
                    <a:solidFill>
                      <a:srgbClr val="FF9999"/>
                    </a:solidFill>
                  </a:tcPr>
                </a:tc>
                <a:tc>
                  <a:txBody>
                    <a:bodyPr/>
                    <a:lstStyle/>
                    <a:p>
                      <a:r>
                        <a:rPr lang="en-GB" sz="1500" dirty="0">
                          <a:latin typeface="Calibri" panose="020F0502020204030204" pitchFamily="34" charset="0"/>
                          <a:cs typeface="Calibri" panose="020F0502020204030204" pitchFamily="34" charset="0"/>
                        </a:rPr>
                        <a:t>This can be seen in the moment/ scene when…</a:t>
                      </a:r>
                    </a:p>
                  </a:txBody>
                  <a:tcPr marL="91434" marR="91434" marT="45682" marB="45682">
                    <a:solidFill>
                      <a:srgbClr val="FFFF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Calibri" panose="020F0502020204030204" pitchFamily="34" charset="0"/>
                          <a:cs typeface="Calibri" panose="020F0502020204030204" pitchFamily="34" charset="0"/>
                        </a:rPr>
                        <a:t>The use of ________ suggests…while the _______ suggests…  This works together to create tension because…</a:t>
                      </a:r>
                    </a:p>
                  </a:txBody>
                  <a:tcPr marL="91434" marR="91434" marT="45682" marB="45682">
                    <a:solidFill>
                      <a:srgbClr val="CCFF99"/>
                    </a:solidFill>
                  </a:tcPr>
                </a:tc>
                <a:tc>
                  <a:txBody>
                    <a:bodyPr/>
                    <a:lstStyle/>
                    <a:p>
                      <a:r>
                        <a:rPr lang="en-GB" sz="1500" dirty="0">
                          <a:latin typeface="Calibri" panose="020F0502020204030204" pitchFamily="34" charset="0"/>
                          <a:cs typeface="Calibri" panose="020F0502020204030204" pitchFamily="34" charset="0"/>
                        </a:rPr>
                        <a:t>This links to the theme of ______ because…</a:t>
                      </a:r>
                    </a:p>
                    <a:p>
                      <a:r>
                        <a:rPr lang="en-GB" sz="1500" dirty="0">
                          <a:latin typeface="Calibri" panose="020F0502020204030204" pitchFamily="34" charset="0"/>
                          <a:cs typeface="Calibri" panose="020F0502020204030204" pitchFamily="34" charset="0"/>
                        </a:rPr>
                        <a:t>I think this is effective because…</a:t>
                      </a:r>
                    </a:p>
                  </a:txBody>
                  <a:tcPr marL="91434" marR="91434" marT="45682" marB="45682">
                    <a:solidFill>
                      <a:srgbClr val="99CCFF"/>
                    </a:solidFill>
                  </a:tcPr>
                </a:tc>
                <a:extLst>
                  <a:ext uri="{0D108BD9-81ED-4DB2-BD59-A6C34878D82A}">
                    <a16:rowId xmlns:a16="http://schemas.microsoft.com/office/drawing/2014/main" val="10003"/>
                  </a:ext>
                </a:extLst>
              </a:tr>
              <a:tr h="618563">
                <a:tc>
                  <a:txBody>
                    <a:bodyPr/>
                    <a:lstStyle/>
                    <a:p>
                      <a:pPr algn="ctr"/>
                      <a:endParaRPr lang="en-GB" sz="1200" b="1" dirty="0">
                        <a:latin typeface="Tw Cen MT" panose="020B0602020104020603" pitchFamily="34" charset="0"/>
                        <a:cs typeface="Calibri" panose="020F0502020204030204" pitchFamily="34" charset="0"/>
                      </a:endParaRPr>
                    </a:p>
                    <a:p>
                      <a:pPr algn="ctr"/>
                      <a:r>
                        <a:rPr lang="en-GB" sz="1200" b="1" dirty="0">
                          <a:latin typeface="Tw Cen MT" panose="020B0602020104020603" pitchFamily="34" charset="0"/>
                          <a:cs typeface="Calibri" panose="020F0502020204030204" pitchFamily="34" charset="0"/>
                        </a:rPr>
                        <a:t>CONCLUSION</a:t>
                      </a:r>
                    </a:p>
                  </a:txBody>
                  <a:tcPr marL="68580" marR="68580" marT="33836" marB="33836"/>
                </a:tc>
                <a:tc gridSpan="4">
                  <a:txBody>
                    <a:bodyPr/>
                    <a:lstStyle/>
                    <a:p>
                      <a:endParaRPr lang="en-GB" sz="800" b="1"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TARA!     </a:t>
                      </a:r>
                      <a:r>
                        <a:rPr lang="en-GB" sz="1500" dirty="0">
                          <a:latin typeface="Calibri" panose="020F0502020204030204" pitchFamily="34" charset="0"/>
                          <a:cs typeface="Calibri" panose="020F0502020204030204" pitchFamily="34" charset="0"/>
                        </a:rPr>
                        <a:t>Text/Title     Author (Director)    Response to text     Answer to task     End with style!</a:t>
                      </a:r>
                    </a:p>
                  </a:txBody>
                  <a:tcPr marL="91452" marR="91452" marT="45109" marB="45109"/>
                </a:tc>
                <a:tc hMerge="1">
                  <a:txBody>
                    <a:bodyPr/>
                    <a:lstStyle/>
                    <a:p>
                      <a:pPr algn="ctr"/>
                      <a:endParaRPr lang="en-GB" sz="1400" dirty="0">
                        <a:latin typeface="Calibri" panose="020F0502020204030204" pitchFamily="34" charset="0"/>
                        <a:cs typeface="Calibri" panose="020F0502020204030204" pitchFamily="34" charset="0"/>
                      </a:endParaRPr>
                    </a:p>
                  </a:txBody>
                  <a:tcPr marL="91434" marR="91434" marT="45682" marB="45682"/>
                </a:tc>
                <a:tc hMerge="1">
                  <a:txBody>
                    <a:bodyPr/>
                    <a:lstStyle/>
                    <a:p>
                      <a:endParaRPr lang="en-GB" sz="1400" dirty="0"/>
                    </a:p>
                  </a:txBody>
                  <a:tcPr/>
                </a:tc>
                <a:tc hMerge="1">
                  <a:txBody>
                    <a:bodyPr/>
                    <a:lstStyle/>
                    <a:p>
                      <a:endParaRPr lang="en-GB"/>
                    </a:p>
                  </a:txBody>
                  <a:tcPr/>
                </a:tc>
                <a:extLst>
                  <a:ext uri="{0D108BD9-81ED-4DB2-BD59-A6C34878D82A}">
                    <a16:rowId xmlns:a16="http://schemas.microsoft.com/office/drawing/2014/main" val="3550858509"/>
                  </a:ext>
                </a:extLst>
              </a:tr>
            </a:tbl>
          </a:graphicData>
        </a:graphic>
      </p:graphicFrame>
      <p:sp>
        <p:nvSpPr>
          <p:cNvPr id="64558" name="Title 1">
            <a:extLst>
              <a:ext uri="{FF2B5EF4-FFF2-40B4-BE49-F238E27FC236}">
                <a16:creationId xmlns:a16="http://schemas.microsoft.com/office/drawing/2014/main" id="{9690B4DD-786B-4006-B194-480A5F3C9E05}"/>
              </a:ext>
            </a:extLst>
          </p:cNvPr>
          <p:cNvSpPr>
            <a:spLocks noGrp="1" noChangeArrowheads="1"/>
          </p:cNvSpPr>
          <p:nvPr>
            <p:ph type="title"/>
          </p:nvPr>
        </p:nvSpPr>
        <p:spPr>
          <a:xfrm>
            <a:off x="0" y="1"/>
            <a:ext cx="12191998" cy="812799"/>
          </a:xfrm>
          <a:solidFill>
            <a:schemeClr val="tx1"/>
          </a:solidFill>
        </p:spPr>
        <p:txBody>
          <a:bodyPr>
            <a:noAutofit/>
          </a:bodyPr>
          <a:lstStyle/>
          <a:p>
            <a:r>
              <a:rPr lang="en-GB" altLang="en-US" sz="2200" dirty="0">
                <a:solidFill>
                  <a:schemeClr val="bg1"/>
                </a:solidFill>
                <a:latin typeface="Tw Cen MT" panose="020B0602020104020603" pitchFamily="34" charset="0"/>
              </a:rPr>
              <a:t>ESSAY TASK:  </a:t>
            </a:r>
            <a:br>
              <a:rPr lang="en-GB" altLang="en-US" sz="2200" dirty="0">
                <a:solidFill>
                  <a:schemeClr val="bg1"/>
                </a:solidFill>
                <a:latin typeface="Tw Cen MT" panose="020B0602020104020603" pitchFamily="34" charset="0"/>
              </a:rPr>
            </a:br>
            <a:r>
              <a:rPr lang="en-GB" altLang="en-US" sz="2200" dirty="0">
                <a:solidFill>
                  <a:schemeClr val="bg1"/>
                </a:solidFill>
                <a:latin typeface="Tw Cen MT" panose="020B0602020104020603" pitchFamily="34" charset="0"/>
              </a:rPr>
              <a:t>How does Steven Spielberg use film techniques to effectively create tension throughout ‘Jaws’?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1E94-34B4-49AF-A8DF-08CF0D72A4E2}"/>
              </a:ext>
            </a:extLst>
          </p:cNvPr>
          <p:cNvSpPr>
            <a:spLocks noGrp="1"/>
          </p:cNvSpPr>
          <p:nvPr>
            <p:ph type="ctrTitle"/>
          </p:nvPr>
        </p:nvSpPr>
        <p:spPr>
          <a:xfrm>
            <a:off x="740553" y="1353924"/>
            <a:ext cx="3455527" cy="2966720"/>
          </a:xfrm>
          <a:solidFill>
            <a:schemeClr val="tx1"/>
          </a:solidFill>
          <a:ln>
            <a:solidFill>
              <a:srgbClr val="0099CC"/>
            </a:solidFill>
          </a:ln>
        </p:spPr>
        <p:txBody>
          <a:bodyPr>
            <a:normAutofit/>
          </a:bodyPr>
          <a:lstStyle/>
          <a:p>
            <a:r>
              <a:rPr lang="en-GB" dirty="0">
                <a:solidFill>
                  <a:schemeClr val="bg1"/>
                </a:solidFill>
                <a:latin typeface="Tw Cen MT" panose="020B0602020104020603" pitchFamily="34" charset="0"/>
              </a:rPr>
              <a:t>Critical Essay </a:t>
            </a:r>
            <a:br>
              <a:rPr lang="en-GB" dirty="0">
                <a:solidFill>
                  <a:schemeClr val="bg1"/>
                </a:solidFill>
                <a:latin typeface="Tw Cen MT" panose="020B0602020104020603" pitchFamily="34" charset="0"/>
              </a:rPr>
            </a:br>
            <a:r>
              <a:rPr lang="en-GB" dirty="0">
                <a:solidFill>
                  <a:srgbClr val="0099CC"/>
                </a:solidFill>
                <a:latin typeface="Tw Cen MT" panose="020B0602020104020603" pitchFamily="34" charset="0"/>
              </a:rPr>
              <a:t>BGE</a:t>
            </a:r>
          </a:p>
        </p:txBody>
      </p:sp>
      <p:pic>
        <p:nvPicPr>
          <p:cNvPr id="4" name="Picture 3">
            <a:extLst>
              <a:ext uri="{FF2B5EF4-FFF2-40B4-BE49-F238E27FC236}">
                <a16:creationId xmlns:a16="http://schemas.microsoft.com/office/drawing/2014/main" id="{C119AB9E-B2A9-4B7E-B359-5EA92D09C531}"/>
              </a:ext>
            </a:extLst>
          </p:cNvPr>
          <p:cNvPicPr>
            <a:picLocks noChangeAspect="1"/>
          </p:cNvPicPr>
          <p:nvPr/>
        </p:nvPicPr>
        <p:blipFill>
          <a:blip r:embed="rId2"/>
          <a:stretch>
            <a:fillRect/>
          </a:stretch>
        </p:blipFill>
        <p:spPr>
          <a:xfrm>
            <a:off x="5069697" y="1027534"/>
            <a:ext cx="6381750" cy="3619500"/>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a:extLst>
              <a:ext uri="{FF2B5EF4-FFF2-40B4-BE49-F238E27FC236}">
                <a16:creationId xmlns:a16="http://schemas.microsoft.com/office/drawing/2014/main" id="{8D02712A-D7BF-457B-A84F-AD4606D32879}"/>
              </a:ext>
            </a:extLst>
          </p:cNvPr>
          <p:cNvPicPr>
            <a:picLocks noChangeAspect="1"/>
          </p:cNvPicPr>
          <p:nvPr/>
        </p:nvPicPr>
        <p:blipFill>
          <a:blip r:embed="rId3"/>
          <a:stretch>
            <a:fillRect/>
          </a:stretch>
        </p:blipFill>
        <p:spPr>
          <a:xfrm>
            <a:off x="9685262" y="5422970"/>
            <a:ext cx="2184205" cy="904100"/>
          </a:xfrm>
          <a:prstGeom prst="rect">
            <a:avLst/>
          </a:prstGeom>
        </p:spPr>
      </p:pic>
      <p:pic>
        <p:nvPicPr>
          <p:cNvPr id="7" name="Picture 6">
            <a:extLst>
              <a:ext uri="{FF2B5EF4-FFF2-40B4-BE49-F238E27FC236}">
                <a16:creationId xmlns:a16="http://schemas.microsoft.com/office/drawing/2014/main" id="{5A914C38-2647-473F-AD7D-895EB94B2170}"/>
              </a:ext>
            </a:extLst>
          </p:cNvPr>
          <p:cNvPicPr>
            <a:picLocks noChangeAspect="1"/>
          </p:cNvPicPr>
          <p:nvPr/>
        </p:nvPicPr>
        <p:blipFill>
          <a:blip r:embed="rId4"/>
          <a:stretch>
            <a:fillRect/>
          </a:stretch>
        </p:blipFill>
        <p:spPr>
          <a:xfrm>
            <a:off x="7696125" y="5539568"/>
            <a:ext cx="1870417" cy="7209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descr="Icon&#10;&#10;Description automatically generated">
            <a:extLst>
              <a:ext uri="{FF2B5EF4-FFF2-40B4-BE49-F238E27FC236}">
                <a16:creationId xmlns:a16="http://schemas.microsoft.com/office/drawing/2014/main" id="{091B3484-F0DB-4041-883F-55AE4719F8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898" y="5389220"/>
            <a:ext cx="6591639" cy="9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05344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Today’s </a:t>
            </a:r>
            <a:r>
              <a:rPr lang="en-GB" sz="4800" dirty="0">
                <a:solidFill>
                  <a:srgbClr val="0099CC"/>
                </a:solidFill>
                <a:latin typeface="Avenir Next LT Pro" panose="020B0504020202020204" pitchFamily="34" charset="0"/>
              </a:rPr>
              <a:t>Schedule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ctr">
            <a:normAutofit/>
          </a:bodyPr>
          <a:lstStyle/>
          <a:p>
            <a:pPr marL="0" indent="0">
              <a:buNone/>
            </a:pPr>
            <a:r>
              <a:rPr lang="en-GB" b="1" dirty="0">
                <a:solidFill>
                  <a:srgbClr val="0099CC"/>
                </a:solidFill>
                <a:effectLst/>
                <a:latin typeface="+mj-lt"/>
                <a:ea typeface="Calibri" panose="020F0502020204030204" pitchFamily="34" charset="0"/>
              </a:rPr>
              <a:t>4.30pm</a:t>
            </a:r>
            <a:r>
              <a:rPr lang="en-GB" dirty="0">
                <a:effectLst/>
                <a:latin typeface="+mj-lt"/>
                <a:ea typeface="Calibri" panose="020F0502020204030204" pitchFamily="34" charset="0"/>
              </a:rPr>
              <a:t>	Fi Milligan-Rennie: Welcome and Introduction</a:t>
            </a:r>
          </a:p>
          <a:p>
            <a:pPr marL="0" indent="0">
              <a:buNone/>
            </a:pPr>
            <a:r>
              <a:rPr lang="en-GB" b="1" dirty="0">
                <a:solidFill>
                  <a:srgbClr val="0099CC"/>
                </a:solidFill>
                <a:effectLst/>
                <a:latin typeface="+mj-lt"/>
                <a:ea typeface="Calibri" panose="020F0502020204030204" pitchFamily="34" charset="0"/>
              </a:rPr>
              <a:t>4.35pm</a:t>
            </a:r>
            <a:r>
              <a:rPr lang="en-GB" dirty="0">
                <a:effectLst/>
                <a:latin typeface="+mj-lt"/>
                <a:ea typeface="Calibri" panose="020F0502020204030204" pitchFamily="34" charset="0"/>
              </a:rPr>
              <a:t>	</a:t>
            </a:r>
            <a:r>
              <a:rPr lang="en-GB" dirty="0">
                <a:latin typeface="+mj-lt"/>
                <a:ea typeface="Calibri" panose="020F0502020204030204" pitchFamily="34" charset="0"/>
              </a:rPr>
              <a:t>Euan McGrouther</a:t>
            </a:r>
            <a:r>
              <a:rPr lang="en-GB" dirty="0">
                <a:effectLst/>
                <a:latin typeface="+mj-lt"/>
                <a:ea typeface="Calibri" panose="020F0502020204030204" pitchFamily="34" charset="0"/>
              </a:rPr>
              <a:t>: </a:t>
            </a:r>
            <a:r>
              <a:rPr lang="en-GB" dirty="0" err="1">
                <a:effectLst/>
                <a:latin typeface="+mj-lt"/>
                <a:ea typeface="Calibri" panose="020F0502020204030204" pitchFamily="34" charset="0"/>
              </a:rPr>
              <a:t>Alloa</a:t>
            </a:r>
            <a:r>
              <a:rPr lang="en-GB" dirty="0">
                <a:effectLst/>
                <a:latin typeface="+mj-lt"/>
                <a:ea typeface="Calibri" panose="020F0502020204030204" pitchFamily="34" charset="0"/>
              </a:rPr>
              <a:t> Academy</a:t>
            </a:r>
            <a:endParaRPr lang="en-GB" dirty="0">
              <a:effectLst/>
              <a:latin typeface="+mj-lt"/>
              <a:ea typeface="Calibri" panose="020F0502020204030204" pitchFamily="34" charset="0"/>
              <a:cs typeface="Calibri Light"/>
            </a:endParaRPr>
          </a:p>
          <a:p>
            <a:pPr marL="0" indent="0">
              <a:buNone/>
            </a:pPr>
            <a:r>
              <a:rPr lang="en-GB" b="1" dirty="0">
                <a:solidFill>
                  <a:srgbClr val="0099CC"/>
                </a:solidFill>
                <a:effectLst/>
                <a:latin typeface="+mj-lt"/>
                <a:ea typeface="Calibri" panose="020F0502020204030204" pitchFamily="34" charset="0"/>
              </a:rPr>
              <a:t>4.50pm	</a:t>
            </a:r>
            <a:r>
              <a:rPr lang="en-GB" dirty="0">
                <a:effectLst/>
                <a:latin typeface="+mj-lt"/>
                <a:ea typeface="Calibri" panose="020F0502020204030204" pitchFamily="34" charset="0"/>
              </a:rPr>
              <a:t>Nicola Daniel: Broughton High School</a:t>
            </a:r>
          </a:p>
          <a:p>
            <a:pPr marL="0" indent="0">
              <a:buNone/>
            </a:pPr>
            <a:r>
              <a:rPr lang="en-GB" b="1" dirty="0">
                <a:solidFill>
                  <a:srgbClr val="0099CC"/>
                </a:solidFill>
                <a:latin typeface="+mj-lt"/>
                <a:ea typeface="Calibri" panose="020F0502020204030204" pitchFamily="34" charset="0"/>
              </a:rPr>
              <a:t>5.05pm	</a:t>
            </a:r>
            <a:r>
              <a:rPr lang="en-GB" dirty="0">
                <a:effectLst/>
                <a:latin typeface="+mj-lt"/>
                <a:ea typeface="Calibri" panose="020F0502020204030204" pitchFamily="34" charset="0"/>
              </a:rPr>
              <a:t>Gail Robertson: </a:t>
            </a:r>
            <a:r>
              <a:rPr lang="en-GB" dirty="0">
                <a:latin typeface="+mj-lt"/>
                <a:ea typeface="Calibri" panose="020F0502020204030204" pitchFamily="34" charset="0"/>
              </a:rPr>
              <a:t>Screen Scotland</a:t>
            </a:r>
            <a:endParaRPr lang="en-GB" dirty="0">
              <a:effectLst/>
              <a:latin typeface="+mj-lt"/>
              <a:ea typeface="Calibri" panose="020F0502020204030204" pitchFamily="34" charset="0"/>
            </a:endParaRPr>
          </a:p>
          <a:p>
            <a:pPr marL="0" indent="0">
              <a:buNone/>
            </a:pPr>
            <a:r>
              <a:rPr lang="en-GB" b="1" dirty="0">
                <a:solidFill>
                  <a:srgbClr val="0099CC"/>
                </a:solidFill>
                <a:latin typeface="+mj-lt"/>
                <a:ea typeface="Calibri" panose="020F0502020204030204" pitchFamily="34" charset="0"/>
                <a:cs typeface="Calibri Light"/>
              </a:rPr>
              <a:t>5.20pm</a:t>
            </a:r>
            <a:r>
              <a:rPr lang="en-GB" dirty="0">
                <a:effectLst/>
                <a:latin typeface="+mj-lt"/>
                <a:ea typeface="Calibri" panose="020F0502020204030204" pitchFamily="34" charset="0"/>
              </a:rPr>
              <a:t>	Questions and Feedback</a:t>
            </a:r>
            <a:endParaRPr lang="en-GB" dirty="0"/>
          </a:p>
          <a:p>
            <a:pPr marL="0" indent="0">
              <a:buNone/>
            </a:pPr>
            <a:r>
              <a:rPr lang="en-GB" b="1" dirty="0">
                <a:solidFill>
                  <a:srgbClr val="0099CC"/>
                </a:solidFill>
                <a:effectLst/>
                <a:latin typeface="+mj-lt"/>
                <a:ea typeface="Calibri" panose="020F0502020204030204" pitchFamily="34" charset="0"/>
              </a:rPr>
              <a:t>5.30pm</a:t>
            </a:r>
            <a:r>
              <a:rPr lang="en-GB" dirty="0">
                <a:effectLst/>
                <a:latin typeface="+mj-lt"/>
                <a:ea typeface="Calibri" panose="020F0502020204030204" pitchFamily="34" charset="0"/>
              </a:rPr>
              <a:t>	End</a:t>
            </a: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47742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Suggested </a:t>
            </a:r>
            <a:r>
              <a:rPr lang="en-GB" dirty="0">
                <a:solidFill>
                  <a:srgbClr val="0099CC"/>
                </a:solidFill>
                <a:latin typeface="Tw Cen MT" panose="020B0602020104020603" pitchFamily="34" charset="0"/>
              </a:rPr>
              <a:t>Essay Tasks</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a:bodyPr>
          <a:lstStyle/>
          <a:p>
            <a:endParaRPr lang="en-GB" sz="2400" dirty="0"/>
          </a:p>
          <a:p>
            <a:endParaRPr lang="en-GB" sz="2400" dirty="0"/>
          </a:p>
        </p:txBody>
      </p:sp>
      <p:sp>
        <p:nvSpPr>
          <p:cNvPr id="6" name="Content Placeholder 7">
            <a:extLst>
              <a:ext uri="{FF2B5EF4-FFF2-40B4-BE49-F238E27FC236}">
                <a16:creationId xmlns:a16="http://schemas.microsoft.com/office/drawing/2014/main" id="{EEEA0914-DF86-45C3-A6A2-E76791906A95}"/>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rgbClr val="000000"/>
                </a:solidFill>
                <a:cs typeface="Calibri" panose="020F0502020204030204" pitchFamily="34" charset="0"/>
              </a:rPr>
              <a:t>The same kinds of topics work for film as other texts:</a:t>
            </a:r>
          </a:p>
          <a:p>
            <a:endParaRPr lang="en-GB" sz="2200" dirty="0">
              <a:solidFill>
                <a:srgbClr val="000000"/>
              </a:solidFill>
              <a:cs typeface="Calibri" panose="020F0502020204030204" pitchFamily="34" charset="0"/>
            </a:endParaRPr>
          </a:p>
          <a:p>
            <a:endParaRPr lang="en-GB" sz="2200" dirty="0">
              <a:solidFill>
                <a:srgbClr val="000000"/>
              </a:solidFill>
              <a:cs typeface="Calibri" panose="020F0502020204030204" pitchFamily="34" charset="0"/>
            </a:endParaRPr>
          </a:p>
          <a:p>
            <a:endParaRPr lang="en-GB" sz="2200" dirty="0">
              <a:solidFill>
                <a:srgbClr val="000000"/>
              </a:solidFill>
              <a:cs typeface="Calibri" panose="020F0502020204030204" pitchFamily="34" charset="0"/>
            </a:endParaRPr>
          </a:p>
          <a:p>
            <a:endParaRPr lang="en-GB" sz="2200" b="1" dirty="0">
              <a:solidFill>
                <a:srgbClr val="000000"/>
              </a:solidFill>
              <a:cs typeface="Calibri" panose="020F0502020204030204" pitchFamily="34" charset="0"/>
            </a:endParaRPr>
          </a:p>
          <a:p>
            <a:endParaRPr lang="en-GB" sz="2200" b="1" dirty="0">
              <a:solidFill>
                <a:srgbClr val="000000"/>
              </a:solidFill>
              <a:cs typeface="Calibri" panose="020F0502020204030204" pitchFamily="34" charset="0"/>
            </a:endParaRPr>
          </a:p>
          <a:p>
            <a:r>
              <a:rPr lang="en-GB" sz="2400" b="1" dirty="0">
                <a:solidFill>
                  <a:srgbClr val="000000"/>
                </a:solidFill>
                <a:cs typeface="Calibri" panose="020F0502020204030204" pitchFamily="34" charset="0"/>
              </a:rPr>
              <a:t>Five-paragraph essay structure: </a:t>
            </a:r>
            <a:r>
              <a:rPr lang="en-GB" sz="2400" dirty="0">
                <a:solidFill>
                  <a:srgbClr val="000000"/>
                </a:solidFill>
                <a:cs typeface="Calibri" panose="020F0502020204030204" pitchFamily="34" charset="0"/>
              </a:rPr>
              <a:t>the best approach is to choose evidence from the </a:t>
            </a:r>
            <a:r>
              <a:rPr lang="en-GB" sz="2400" b="1" dirty="0">
                <a:solidFill>
                  <a:srgbClr val="C00000"/>
                </a:solidFill>
                <a:cs typeface="Calibri" panose="020F0502020204030204" pitchFamily="34" charset="0"/>
              </a:rPr>
              <a:t>beginning, middle and end</a:t>
            </a:r>
            <a:r>
              <a:rPr lang="en-GB" sz="2400" dirty="0">
                <a:solidFill>
                  <a:srgbClr val="000000"/>
                </a:solidFill>
                <a:cs typeface="Calibri" panose="020F0502020204030204" pitchFamily="34" charset="0"/>
              </a:rPr>
              <a:t> of the film for character and theme.</a:t>
            </a:r>
          </a:p>
          <a:p>
            <a:r>
              <a:rPr lang="en-GB" sz="2400" dirty="0">
                <a:solidFill>
                  <a:srgbClr val="000000"/>
                </a:solidFill>
                <a:cs typeface="Calibri" panose="020F0502020204030204" pitchFamily="34" charset="0"/>
              </a:rPr>
              <a:t>You could also analyse a single scene from the film in depth, choosing </a:t>
            </a:r>
            <a:r>
              <a:rPr lang="en-GB" sz="2400" b="1" dirty="0">
                <a:solidFill>
                  <a:srgbClr val="C00000"/>
                </a:solidFill>
                <a:cs typeface="Calibri" panose="020F0502020204030204" pitchFamily="34" charset="0"/>
              </a:rPr>
              <a:t>three key moments</a:t>
            </a:r>
            <a:r>
              <a:rPr lang="en-GB" sz="2400" dirty="0">
                <a:solidFill>
                  <a:srgbClr val="000000"/>
                </a:solidFill>
                <a:cs typeface="Calibri" panose="020F0502020204030204" pitchFamily="34" charset="0"/>
              </a:rPr>
              <a:t> of effective technique use to make up your five-paragraph essay.</a:t>
            </a:r>
            <a:endParaRPr lang="en-GB" sz="2400" dirty="0"/>
          </a:p>
          <a:p>
            <a:endParaRPr lang="en-GB" sz="2400" dirty="0"/>
          </a:p>
        </p:txBody>
      </p:sp>
      <p:sp>
        <p:nvSpPr>
          <p:cNvPr id="7" name="Content Placeholder 2">
            <a:extLst>
              <a:ext uri="{FF2B5EF4-FFF2-40B4-BE49-F238E27FC236}">
                <a16:creationId xmlns:a16="http://schemas.microsoft.com/office/drawing/2014/main" id="{288D7AA4-2E96-4C81-A0E8-5DBF45B600C5}"/>
              </a:ext>
            </a:extLst>
          </p:cNvPr>
          <p:cNvSpPr txBox="1">
            <a:spLocks/>
          </p:cNvSpPr>
          <p:nvPr/>
        </p:nvSpPr>
        <p:spPr>
          <a:xfrm>
            <a:off x="838200" y="2462033"/>
            <a:ext cx="10515600" cy="1723936"/>
          </a:xfrm>
          <a:prstGeom prst="rect">
            <a:avLst/>
          </a:prstGeom>
          <a:solidFill>
            <a:schemeClr val="accent2">
              <a:lumMod val="20000"/>
              <a:lumOff val="80000"/>
            </a:schemeClr>
          </a:solidFill>
          <a:ln>
            <a:solidFill>
              <a:schemeClr val="tx1"/>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b="1" dirty="0">
                <a:solidFill>
                  <a:srgbClr val="000000"/>
                </a:solidFill>
                <a:cs typeface="Calibri" panose="020F0502020204030204" pitchFamily="34" charset="0"/>
              </a:rPr>
              <a:t>Trace the development of a character</a:t>
            </a:r>
          </a:p>
          <a:p>
            <a:pPr lvl="1"/>
            <a:r>
              <a:rPr lang="en-GB" b="1" dirty="0">
                <a:solidFill>
                  <a:srgbClr val="000000"/>
                </a:solidFill>
                <a:cs typeface="Calibri" panose="020F0502020204030204" pitchFamily="34" charset="0"/>
              </a:rPr>
              <a:t>Describe the impact of setting on the text</a:t>
            </a:r>
          </a:p>
          <a:p>
            <a:pPr lvl="1"/>
            <a:r>
              <a:rPr lang="en-GB" b="1" dirty="0">
                <a:solidFill>
                  <a:srgbClr val="000000"/>
                </a:solidFill>
                <a:cs typeface="Calibri" panose="020F0502020204030204" pitchFamily="34" charset="0"/>
              </a:rPr>
              <a:t>Trace a theme throughout the text</a:t>
            </a:r>
          </a:p>
          <a:p>
            <a:pPr lvl="1"/>
            <a:r>
              <a:rPr lang="en-GB" b="1" dirty="0">
                <a:solidFill>
                  <a:srgbClr val="000000"/>
                </a:solidFill>
                <a:cs typeface="Calibri" panose="020F0502020204030204" pitchFamily="34" charset="0"/>
              </a:rPr>
              <a:t>Describe how the filmmaker creates an atmosphere/mood/tone</a:t>
            </a:r>
            <a:endParaRPr lang="en-GB" dirty="0"/>
          </a:p>
        </p:txBody>
      </p:sp>
      <p:pic>
        <p:nvPicPr>
          <p:cNvPr id="9" name="Picture 8">
            <a:extLst>
              <a:ext uri="{FF2B5EF4-FFF2-40B4-BE49-F238E27FC236}">
                <a16:creationId xmlns:a16="http://schemas.microsoft.com/office/drawing/2014/main" id="{EEA8CD62-C5B1-4897-AAA4-544A119AB0C1}"/>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02406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Sample PEEL Response: </a:t>
            </a:r>
            <a:r>
              <a:rPr lang="en-GB" dirty="0">
                <a:solidFill>
                  <a:srgbClr val="0099CC"/>
                </a:solidFill>
                <a:latin typeface="Tw Cen MT" panose="020B0602020104020603" pitchFamily="34" charset="0"/>
              </a:rPr>
              <a:t>BGE</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graphicFrame>
        <p:nvGraphicFramePr>
          <p:cNvPr id="6" name="Table 5">
            <a:extLst>
              <a:ext uri="{FF2B5EF4-FFF2-40B4-BE49-F238E27FC236}">
                <a16:creationId xmlns:a16="http://schemas.microsoft.com/office/drawing/2014/main" id="{CDCDC287-6B0E-413B-A102-E625343E4F31}"/>
              </a:ext>
            </a:extLst>
          </p:cNvPr>
          <p:cNvGraphicFramePr>
            <a:graphicFrameLocks noGrp="1"/>
          </p:cNvGraphicFramePr>
          <p:nvPr/>
        </p:nvGraphicFramePr>
        <p:xfrm>
          <a:off x="838200" y="1825625"/>
          <a:ext cx="10581640" cy="4634839"/>
        </p:xfrm>
        <a:graphic>
          <a:graphicData uri="http://schemas.openxmlformats.org/drawingml/2006/table">
            <a:tbl>
              <a:tblPr firstRow="1" bandRow="1">
                <a:tableStyleId>{5940675A-B579-460E-94D1-54222C63F5DA}</a:tableStyleId>
              </a:tblPr>
              <a:tblGrid>
                <a:gridCol w="10581640">
                  <a:extLst>
                    <a:ext uri="{9D8B030D-6E8A-4147-A177-3AD203B41FA5}">
                      <a16:colId xmlns:a16="http://schemas.microsoft.com/office/drawing/2014/main" val="20001"/>
                    </a:ext>
                  </a:extLst>
                </a:gridCol>
              </a:tblGrid>
              <a:tr h="516397">
                <a:tc>
                  <a:txBody>
                    <a:bodyPr/>
                    <a:lstStyle/>
                    <a:p>
                      <a:pPr algn="ctr"/>
                      <a:r>
                        <a:rPr lang="en-GB" altLang="en-US" sz="2100" dirty="0">
                          <a:solidFill>
                            <a:schemeClr val="bg1"/>
                          </a:solidFill>
                          <a:latin typeface="Tw Cen MT" panose="020B0602020104020603" pitchFamily="34" charset="0"/>
                        </a:rPr>
                        <a:t>How does Steven Spielberg use film techniques to effectively create tension throughout ‘Jaws’?</a:t>
                      </a:r>
                      <a:endParaRPr lang="en-GB" sz="2100" dirty="0">
                        <a:solidFill>
                          <a:schemeClr val="bg1"/>
                        </a:solidFill>
                        <a:latin typeface="Tw Cen MT" panose="020B0602020104020603" pitchFamily="34" charset="0"/>
                        <a:cs typeface="Calibri" panose="020F0502020204030204" pitchFamily="34" charset="0"/>
                      </a:endParaRPr>
                    </a:p>
                  </a:txBody>
                  <a:tcPr marL="91434" marR="91434" marT="45682" marB="45682">
                    <a:solidFill>
                      <a:schemeClr val="tx1"/>
                    </a:solidFill>
                  </a:tcPr>
                </a:tc>
                <a:extLst>
                  <a:ext uri="{0D108BD9-81ED-4DB2-BD59-A6C34878D82A}">
                    <a16:rowId xmlns:a16="http://schemas.microsoft.com/office/drawing/2014/main" val="2918419689"/>
                  </a:ext>
                </a:extLst>
              </a:tr>
              <a:tr h="772302">
                <a:tc>
                  <a:txBody>
                    <a:bodyPr/>
                    <a:lstStyle/>
                    <a:p>
                      <a:r>
                        <a:rPr lang="en-GB" sz="2000" dirty="0">
                          <a:latin typeface="Calibri" panose="020F0502020204030204" pitchFamily="34" charset="0"/>
                          <a:cs typeface="Calibri" panose="020F0502020204030204" pitchFamily="34" charset="0"/>
                        </a:rPr>
                        <a:t>Steven Spielberg </a:t>
                      </a:r>
                      <a:r>
                        <a:rPr lang="en-GB" sz="2000" baseline="0" dirty="0">
                          <a:latin typeface="Calibri" panose="020F0502020204030204" pitchFamily="34" charset="0"/>
                          <a:cs typeface="Calibri" panose="020F0502020204030204" pitchFamily="34" charset="0"/>
                        </a:rPr>
                        <a:t>uses colour, camerawork and lighting effectively to create tension in the scene with Alex </a:t>
                      </a:r>
                      <a:r>
                        <a:rPr lang="en-GB" sz="2000" baseline="0" dirty="0" err="1">
                          <a:latin typeface="Calibri" panose="020F0502020204030204" pitchFamily="34" charset="0"/>
                          <a:cs typeface="Calibri" panose="020F0502020204030204" pitchFamily="34" charset="0"/>
                        </a:rPr>
                        <a:t>Kinter’s</a:t>
                      </a:r>
                      <a:r>
                        <a:rPr lang="en-GB" sz="2000" baseline="0" dirty="0">
                          <a:latin typeface="Calibri" panose="020F0502020204030204" pitchFamily="34" charset="0"/>
                          <a:cs typeface="Calibri" panose="020F0502020204030204" pitchFamily="34" charset="0"/>
                        </a:rPr>
                        <a:t> death.</a:t>
                      </a:r>
                    </a:p>
                  </a:txBody>
                  <a:tcPr marL="91434" marR="91434" marT="45682" marB="45682">
                    <a:solidFill>
                      <a:srgbClr val="FF9999"/>
                    </a:solidFill>
                  </a:tcPr>
                </a:tc>
                <a:extLst>
                  <a:ext uri="{0D108BD9-81ED-4DB2-BD59-A6C34878D82A}">
                    <a16:rowId xmlns:a16="http://schemas.microsoft.com/office/drawing/2014/main" val="10000"/>
                  </a:ext>
                </a:extLst>
              </a:tr>
              <a:tr h="772302">
                <a:tc>
                  <a:txBody>
                    <a:bodyPr/>
                    <a:lstStyle/>
                    <a:p>
                      <a:r>
                        <a:rPr lang="en-GB" sz="2000" dirty="0">
                          <a:latin typeface="Calibri" panose="020F0502020204030204" pitchFamily="34" charset="0"/>
                          <a:cs typeface="Calibri" panose="020F0502020204030204" pitchFamily="34" charset="0"/>
                        </a:rPr>
                        <a:t>This can be seen in the opening moment when Alex asks his mum if he can go into the water again.  The camera tracks Alex up from the water in a </a:t>
                      </a:r>
                      <a:r>
                        <a:rPr lang="en-GB" sz="2000" b="1" i="0" dirty="0">
                          <a:latin typeface="Calibri" panose="020F0502020204030204" pitchFamily="34" charset="0"/>
                          <a:cs typeface="Calibri" panose="020F0502020204030204" pitchFamily="34" charset="0"/>
                        </a:rPr>
                        <a:t>long shot </a:t>
                      </a:r>
                      <a:r>
                        <a:rPr lang="en-GB" sz="2000" dirty="0">
                          <a:latin typeface="Calibri" panose="020F0502020204030204" pitchFamily="34" charset="0"/>
                          <a:cs typeface="Calibri" panose="020F0502020204030204" pitchFamily="34" charset="0"/>
                        </a:rPr>
                        <a:t>and </a:t>
                      </a:r>
                      <a:r>
                        <a:rPr lang="en-GB" sz="2000" b="1" dirty="0">
                          <a:latin typeface="Calibri" panose="020F0502020204030204" pitchFamily="34" charset="0"/>
                          <a:cs typeface="Calibri" panose="020F0502020204030204" pitchFamily="34" charset="0"/>
                        </a:rPr>
                        <a:t>the editor doesn’t cut away from him </a:t>
                      </a:r>
                      <a:r>
                        <a:rPr lang="en-GB" sz="2000" dirty="0">
                          <a:latin typeface="Calibri" panose="020F0502020204030204" pitchFamily="34" charset="0"/>
                          <a:cs typeface="Calibri" panose="020F0502020204030204" pitchFamily="34" charset="0"/>
                        </a:rPr>
                        <a:t>until he walks past Brody and the focus turns to him.  Alex is </a:t>
                      </a:r>
                      <a:r>
                        <a:rPr lang="en-GB" sz="2000" b="1" dirty="0">
                          <a:latin typeface="Calibri" panose="020F0502020204030204" pitchFamily="34" charset="0"/>
                          <a:cs typeface="Calibri" panose="020F0502020204030204" pitchFamily="34" charset="0"/>
                        </a:rPr>
                        <a:t>wearing red swimming trunks</a:t>
                      </a:r>
                      <a:r>
                        <a:rPr lang="en-GB" sz="2000" dirty="0">
                          <a:latin typeface="Calibri" panose="020F0502020204030204" pitchFamily="34" charset="0"/>
                          <a:cs typeface="Calibri" panose="020F0502020204030204" pitchFamily="34" charset="0"/>
                        </a:rPr>
                        <a:t>.  </a:t>
                      </a:r>
                    </a:p>
                  </a:txBody>
                  <a:tcPr marL="91434" marR="91434" marT="45682" marB="45682">
                    <a:solidFill>
                      <a:srgbClr val="FFFF99"/>
                    </a:solidFill>
                  </a:tcPr>
                </a:tc>
                <a:extLst>
                  <a:ext uri="{0D108BD9-81ED-4DB2-BD59-A6C34878D82A}">
                    <a16:rowId xmlns:a16="http://schemas.microsoft.com/office/drawing/2014/main" val="10001"/>
                  </a:ext>
                </a:extLst>
              </a:tr>
              <a:tr h="8166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The use of the long tracking shot combined with the unbroken shot suggests that Alex will be important to the scene while the red trunks suggest that he could be in danger as red is the colour of blood.  The overall effect creates tension because we know the shark is out there in the water and suspect that Alex could be its next victim.</a:t>
                      </a:r>
                    </a:p>
                  </a:txBody>
                  <a:tcPr marL="91434" marR="91434" marT="45682" marB="45682">
                    <a:solidFill>
                      <a:srgbClr val="CCFFCC"/>
                    </a:solidFill>
                  </a:tcPr>
                </a:tc>
                <a:extLst>
                  <a:ext uri="{0D108BD9-81ED-4DB2-BD59-A6C34878D82A}">
                    <a16:rowId xmlns:a16="http://schemas.microsoft.com/office/drawing/2014/main" val="10002"/>
                  </a:ext>
                </a:extLst>
              </a:tr>
              <a:tr h="1029812">
                <a:tc>
                  <a:txBody>
                    <a:bodyPr/>
                    <a:lstStyle/>
                    <a:p>
                      <a:r>
                        <a:rPr lang="en-GB" sz="2000" dirty="0">
                          <a:latin typeface="Calibri" panose="020F0502020204030204" pitchFamily="34" charset="0"/>
                          <a:cs typeface="Calibri" panose="020F0502020204030204" pitchFamily="34" charset="0"/>
                        </a:rPr>
                        <a:t>I think this is effective because the audience are like Brody, waiting for the next killing, and by drawing our attention to Alex using these techniques, we are become interested in his fate and are anxiously watching him, suspecting he will die and are tense, waiting for this to happen.</a:t>
                      </a:r>
                    </a:p>
                  </a:txBody>
                  <a:tcPr marL="91434" marR="91434" marT="45682" marB="45682">
                    <a:solidFill>
                      <a:srgbClr val="CCECFF"/>
                    </a:solidFill>
                  </a:tcPr>
                </a:tc>
                <a:extLst>
                  <a:ext uri="{0D108BD9-81ED-4DB2-BD59-A6C34878D82A}">
                    <a16:rowId xmlns:a16="http://schemas.microsoft.com/office/drawing/2014/main" val="10004"/>
                  </a:ext>
                </a:extLst>
              </a:tr>
            </a:tbl>
          </a:graphicData>
        </a:graphic>
      </p:graphicFrame>
      <p:pic>
        <p:nvPicPr>
          <p:cNvPr id="7" name="Picture 6">
            <a:extLst>
              <a:ext uri="{FF2B5EF4-FFF2-40B4-BE49-F238E27FC236}">
                <a16:creationId xmlns:a16="http://schemas.microsoft.com/office/drawing/2014/main" id="{5620973B-7D3E-4571-A8D9-6CB382F3638B}"/>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584051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1E94-34B4-49AF-A8DF-08CF0D72A4E2}"/>
              </a:ext>
            </a:extLst>
          </p:cNvPr>
          <p:cNvSpPr>
            <a:spLocks noGrp="1"/>
          </p:cNvSpPr>
          <p:nvPr>
            <p:ph type="ctrTitle"/>
          </p:nvPr>
        </p:nvSpPr>
        <p:spPr>
          <a:xfrm>
            <a:off x="740553" y="1353924"/>
            <a:ext cx="3455527" cy="2966720"/>
          </a:xfrm>
          <a:solidFill>
            <a:schemeClr val="tx1"/>
          </a:solidFill>
          <a:ln>
            <a:solidFill>
              <a:srgbClr val="0099CC"/>
            </a:solidFill>
          </a:ln>
        </p:spPr>
        <p:txBody>
          <a:bodyPr>
            <a:normAutofit/>
          </a:bodyPr>
          <a:lstStyle/>
          <a:p>
            <a:r>
              <a:rPr lang="en-GB" dirty="0">
                <a:solidFill>
                  <a:schemeClr val="bg1"/>
                </a:solidFill>
                <a:latin typeface="Tw Cen MT" panose="020B0602020104020603" pitchFamily="34" charset="0"/>
              </a:rPr>
              <a:t>Critical Essay </a:t>
            </a:r>
            <a:br>
              <a:rPr lang="en-GB" dirty="0">
                <a:solidFill>
                  <a:schemeClr val="bg1"/>
                </a:solidFill>
                <a:latin typeface="Tw Cen MT" panose="020B0602020104020603" pitchFamily="34" charset="0"/>
              </a:rPr>
            </a:br>
            <a:r>
              <a:rPr lang="en-GB" dirty="0">
                <a:solidFill>
                  <a:srgbClr val="0099CC"/>
                </a:solidFill>
                <a:latin typeface="Tw Cen MT" panose="020B0602020104020603" pitchFamily="34" charset="0"/>
              </a:rPr>
              <a:t>NQ</a:t>
            </a:r>
          </a:p>
        </p:txBody>
      </p:sp>
      <p:pic>
        <p:nvPicPr>
          <p:cNvPr id="4" name="Picture 3">
            <a:extLst>
              <a:ext uri="{FF2B5EF4-FFF2-40B4-BE49-F238E27FC236}">
                <a16:creationId xmlns:a16="http://schemas.microsoft.com/office/drawing/2014/main" id="{C119AB9E-B2A9-4B7E-B359-5EA92D09C531}"/>
              </a:ext>
            </a:extLst>
          </p:cNvPr>
          <p:cNvPicPr>
            <a:picLocks noChangeAspect="1"/>
          </p:cNvPicPr>
          <p:nvPr/>
        </p:nvPicPr>
        <p:blipFill>
          <a:blip r:embed="rId2"/>
          <a:stretch>
            <a:fillRect/>
          </a:stretch>
        </p:blipFill>
        <p:spPr>
          <a:xfrm>
            <a:off x="5069697" y="1027534"/>
            <a:ext cx="6381750" cy="3619500"/>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a:extLst>
              <a:ext uri="{FF2B5EF4-FFF2-40B4-BE49-F238E27FC236}">
                <a16:creationId xmlns:a16="http://schemas.microsoft.com/office/drawing/2014/main" id="{8D02712A-D7BF-457B-A84F-AD4606D32879}"/>
              </a:ext>
            </a:extLst>
          </p:cNvPr>
          <p:cNvPicPr>
            <a:picLocks noChangeAspect="1"/>
          </p:cNvPicPr>
          <p:nvPr/>
        </p:nvPicPr>
        <p:blipFill>
          <a:blip r:embed="rId3"/>
          <a:stretch>
            <a:fillRect/>
          </a:stretch>
        </p:blipFill>
        <p:spPr>
          <a:xfrm>
            <a:off x="9685262" y="5422970"/>
            <a:ext cx="2184205" cy="904100"/>
          </a:xfrm>
          <a:prstGeom prst="rect">
            <a:avLst/>
          </a:prstGeom>
        </p:spPr>
      </p:pic>
      <p:pic>
        <p:nvPicPr>
          <p:cNvPr id="7" name="Picture 6">
            <a:extLst>
              <a:ext uri="{FF2B5EF4-FFF2-40B4-BE49-F238E27FC236}">
                <a16:creationId xmlns:a16="http://schemas.microsoft.com/office/drawing/2014/main" id="{5A914C38-2647-473F-AD7D-895EB94B2170}"/>
              </a:ext>
            </a:extLst>
          </p:cNvPr>
          <p:cNvPicPr>
            <a:picLocks noChangeAspect="1"/>
          </p:cNvPicPr>
          <p:nvPr/>
        </p:nvPicPr>
        <p:blipFill>
          <a:blip r:embed="rId4"/>
          <a:stretch>
            <a:fillRect/>
          </a:stretch>
        </p:blipFill>
        <p:spPr>
          <a:xfrm>
            <a:off x="7696125" y="5539568"/>
            <a:ext cx="1870417" cy="7209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descr="Icon&#10;&#10;Description automatically generated">
            <a:extLst>
              <a:ext uri="{FF2B5EF4-FFF2-40B4-BE49-F238E27FC236}">
                <a16:creationId xmlns:a16="http://schemas.microsoft.com/office/drawing/2014/main" id="{091B3484-F0DB-4041-883F-55AE4719F8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898" y="5389220"/>
            <a:ext cx="6591639" cy="9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15536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SQA National 5/</a:t>
            </a:r>
            <a:r>
              <a:rPr lang="en-GB" dirty="0">
                <a:solidFill>
                  <a:srgbClr val="0099CC"/>
                </a:solidFill>
                <a:latin typeface="Tw Cen MT" panose="020B0602020104020603" pitchFamily="34" charset="0"/>
              </a:rPr>
              <a:t>Higher Task</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a:xfrm>
            <a:off x="838200" y="1825625"/>
            <a:ext cx="10515600" cy="2049128"/>
          </a:xfrm>
          <a:solidFill>
            <a:schemeClr val="accent2">
              <a:lumMod val="20000"/>
              <a:lumOff val="80000"/>
            </a:schemeClr>
          </a:solidFill>
          <a:ln>
            <a:solidFill>
              <a:schemeClr val="tx1"/>
            </a:solidFill>
          </a:ln>
        </p:spPr>
        <p:txBody>
          <a:bodyPr>
            <a:normAutofit/>
          </a:bodyPr>
          <a:lstStyle/>
          <a:p>
            <a:pPr marL="0" indent="0">
              <a:buNone/>
            </a:pPr>
            <a:r>
              <a:rPr lang="en-GB" sz="2400" b="1" dirty="0"/>
              <a:t>PART E — FILM AND TELEVISION DRAMA </a:t>
            </a:r>
          </a:p>
          <a:p>
            <a:pPr marL="0" indent="0" algn="just">
              <a:buNone/>
            </a:pPr>
            <a:r>
              <a:rPr lang="en-GB" sz="2400" dirty="0"/>
              <a:t>Answers to questions on film and television drama* should refer to the text and to such relevant features as use of camera, key sequence, characterisation, mise-</a:t>
            </a:r>
            <a:r>
              <a:rPr lang="en-GB" sz="2400" dirty="0" err="1"/>
              <a:t>en</a:t>
            </a:r>
            <a:r>
              <a:rPr lang="en-GB" sz="2400" dirty="0"/>
              <a:t>-</a:t>
            </a:r>
            <a:r>
              <a:rPr lang="en-GB" sz="2400" dirty="0" err="1"/>
              <a:t>scène</a:t>
            </a:r>
            <a:r>
              <a:rPr lang="en-GB" sz="2400" dirty="0"/>
              <a:t>, editing, music/sound, special effects, plot, dialogue…</a:t>
            </a:r>
          </a:p>
          <a:p>
            <a:pPr marL="0" indent="0">
              <a:buNone/>
            </a:pPr>
            <a:r>
              <a:rPr lang="en-GB" sz="2400" dirty="0"/>
              <a:t>* ‘TV drama’ includes a single play, a series or a serial.</a:t>
            </a:r>
          </a:p>
        </p:txBody>
      </p:sp>
      <p:sp>
        <p:nvSpPr>
          <p:cNvPr id="6" name="Content Placeholder 7">
            <a:extLst>
              <a:ext uri="{FF2B5EF4-FFF2-40B4-BE49-F238E27FC236}">
                <a16:creationId xmlns:a16="http://schemas.microsoft.com/office/drawing/2014/main" id="{A683044D-EAB4-4C67-A928-F2220071C604}"/>
              </a:ext>
            </a:extLst>
          </p:cNvPr>
          <p:cNvSpPr txBox="1">
            <a:spLocks/>
          </p:cNvSpPr>
          <p:nvPr/>
        </p:nvSpPr>
        <p:spPr>
          <a:xfrm>
            <a:off x="838200" y="4168793"/>
            <a:ext cx="10515600" cy="22082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Make sure that you are comfortable with all these terms before studying the film.</a:t>
            </a:r>
          </a:p>
          <a:p>
            <a:r>
              <a:rPr lang="en-GB" sz="2400" dirty="0"/>
              <a:t>Study multiple techniques in three/four key scenes only.  Do not attempt to whole chunks of the film – it’s too much!</a:t>
            </a:r>
          </a:p>
          <a:p>
            <a:r>
              <a:rPr lang="en-GB" sz="2400" dirty="0"/>
              <a:t>Choose key scenes from the beginning, middle and end of the film, and look for ones that address character, setting, plot, theme, etc. at once.</a:t>
            </a:r>
          </a:p>
        </p:txBody>
      </p:sp>
      <p:pic>
        <p:nvPicPr>
          <p:cNvPr id="7" name="Picture 6">
            <a:extLst>
              <a:ext uri="{FF2B5EF4-FFF2-40B4-BE49-F238E27FC236}">
                <a16:creationId xmlns:a16="http://schemas.microsoft.com/office/drawing/2014/main" id="{527CDD36-0501-439C-80D7-CC1A4AAFC195}"/>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990773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96680" cy="1325563"/>
          </a:xfrm>
          <a:solidFill>
            <a:schemeClr val="tx1"/>
          </a:solidFill>
        </p:spPr>
        <p:txBody>
          <a:bodyPr/>
          <a:lstStyle/>
          <a:p>
            <a:r>
              <a:rPr lang="en-GB" dirty="0">
                <a:solidFill>
                  <a:schemeClr val="bg1"/>
                </a:solidFill>
                <a:latin typeface="Tw Cen MT" panose="020B0602020104020603" pitchFamily="34" charset="0"/>
              </a:rPr>
              <a:t>Sample PEEL Response: </a:t>
            </a:r>
            <a:r>
              <a:rPr lang="en-GB" dirty="0">
                <a:solidFill>
                  <a:srgbClr val="0099CC"/>
                </a:solidFill>
                <a:latin typeface="Tw Cen MT" panose="020B0602020104020603" pitchFamily="34" charset="0"/>
              </a:rPr>
              <a:t>NQ</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graphicFrame>
        <p:nvGraphicFramePr>
          <p:cNvPr id="7" name="Table 6">
            <a:extLst>
              <a:ext uri="{FF2B5EF4-FFF2-40B4-BE49-F238E27FC236}">
                <a16:creationId xmlns:a16="http://schemas.microsoft.com/office/drawing/2014/main" id="{73B4AE66-3856-419F-A7BA-B8484DE21100}"/>
              </a:ext>
            </a:extLst>
          </p:cNvPr>
          <p:cNvGraphicFramePr>
            <a:graphicFrameLocks noGrp="1"/>
          </p:cNvGraphicFramePr>
          <p:nvPr/>
        </p:nvGraphicFramePr>
        <p:xfrm>
          <a:off x="838200" y="1825625"/>
          <a:ext cx="10515600" cy="4717187"/>
        </p:xfrm>
        <a:graphic>
          <a:graphicData uri="http://schemas.openxmlformats.org/drawingml/2006/table">
            <a:tbl>
              <a:tblPr firstRow="1" bandRow="1">
                <a:tableStyleId>{5940675A-B579-460E-94D1-54222C63F5DA}</a:tableStyleId>
              </a:tblPr>
              <a:tblGrid>
                <a:gridCol w="10515600">
                  <a:extLst>
                    <a:ext uri="{9D8B030D-6E8A-4147-A177-3AD203B41FA5}">
                      <a16:colId xmlns:a16="http://schemas.microsoft.com/office/drawing/2014/main" val="20001"/>
                    </a:ext>
                  </a:extLst>
                </a:gridCol>
              </a:tblGrid>
              <a:tr h="516397">
                <a:tc>
                  <a:txBody>
                    <a:bodyPr/>
                    <a:lstStyle/>
                    <a:p>
                      <a:pPr algn="ctr"/>
                      <a:r>
                        <a:rPr lang="en-GB" altLang="en-US" sz="1900" dirty="0">
                          <a:solidFill>
                            <a:schemeClr val="bg1"/>
                          </a:solidFill>
                          <a:latin typeface="Tw Cen MT" panose="020B0602020104020603" pitchFamily="34" charset="0"/>
                        </a:rPr>
                        <a:t>Choose a film or television drama in which there is a particularly tense or dramatic sequence. Explain how the film or programme makers use media techniques to achieve this effect. (Higher: 2016)</a:t>
                      </a:r>
                      <a:endParaRPr lang="en-GB" sz="1900" dirty="0">
                        <a:solidFill>
                          <a:schemeClr val="bg1"/>
                        </a:solidFill>
                        <a:latin typeface="Tw Cen MT" panose="020B0602020104020603" pitchFamily="34" charset="0"/>
                        <a:cs typeface="Calibri" panose="020F0502020204030204" pitchFamily="34" charset="0"/>
                      </a:endParaRPr>
                    </a:p>
                  </a:txBody>
                  <a:tcPr marL="91434" marR="91434" marT="45682" marB="45682">
                    <a:solidFill>
                      <a:schemeClr val="tx1"/>
                    </a:solidFill>
                  </a:tcPr>
                </a:tc>
                <a:extLst>
                  <a:ext uri="{0D108BD9-81ED-4DB2-BD59-A6C34878D82A}">
                    <a16:rowId xmlns:a16="http://schemas.microsoft.com/office/drawing/2014/main" val="2918419689"/>
                  </a:ext>
                </a:extLst>
              </a:tr>
              <a:tr h="602691">
                <a:tc>
                  <a:txBody>
                    <a:bodyPr/>
                    <a:lstStyle/>
                    <a:p>
                      <a:r>
                        <a:rPr lang="en-GB" sz="1600" baseline="0" dirty="0">
                          <a:latin typeface="Calibri" panose="020F0502020204030204" pitchFamily="34" charset="0"/>
                          <a:cs typeface="Calibri" panose="020F0502020204030204" pitchFamily="34" charset="0"/>
                        </a:rPr>
                        <a:t>In ‘The Mist’, Frank Darabont uses sound, camerawork and editing in order to create tension in the scene where Dan runs into the supermarket right before it is enveloped by the mist.</a:t>
                      </a:r>
                    </a:p>
                  </a:txBody>
                  <a:tcPr marL="91434" marR="91434" marT="45682" marB="45682">
                    <a:solidFill>
                      <a:srgbClr val="FF9999"/>
                    </a:solidFill>
                  </a:tcPr>
                </a:tc>
                <a:extLst>
                  <a:ext uri="{0D108BD9-81ED-4DB2-BD59-A6C34878D82A}">
                    <a16:rowId xmlns:a16="http://schemas.microsoft.com/office/drawing/2014/main" val="10000"/>
                  </a:ext>
                </a:extLst>
              </a:tr>
              <a:tr h="772302">
                <a:tc>
                  <a:txBody>
                    <a:bodyPr/>
                    <a:lstStyle/>
                    <a:p>
                      <a:r>
                        <a:rPr lang="en-GB" sz="1600" dirty="0">
                          <a:latin typeface="Calibri" panose="020F0502020204030204" pitchFamily="34" charset="0"/>
                          <a:cs typeface="Calibri" panose="020F0502020204030204" pitchFamily="34" charset="0"/>
                        </a:rPr>
                        <a:t>There are soft ambient sounds of everyone standing at the checkouts which is broken by the loud siren, leaving this moment otherwise almost completely silent.  The editing here shows us a series of reaction shots of all the key characters.  The silence is broken by Dan bursting in and shouting and his run down the street into the shop is filmed with handheld camerawork. </a:t>
                      </a:r>
                    </a:p>
                  </a:txBody>
                  <a:tcPr marL="91434" marR="91434" marT="45682" marB="45682">
                    <a:solidFill>
                      <a:srgbClr val="FFFF99"/>
                    </a:solidFill>
                  </a:tcPr>
                </a:tc>
                <a:extLst>
                  <a:ext uri="{0D108BD9-81ED-4DB2-BD59-A6C34878D82A}">
                    <a16:rowId xmlns:a16="http://schemas.microsoft.com/office/drawing/2014/main" val="10001"/>
                  </a:ext>
                </a:extLst>
              </a:tr>
              <a:tr h="8166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Calibri" panose="020F0502020204030204" pitchFamily="34" charset="0"/>
                          <a:cs typeface="Calibri" panose="020F0502020204030204" pitchFamily="34" charset="0"/>
                        </a:rPr>
                        <a:t>The tension here is created by the contrast between the siren and the silence – the absence of any other noise forces our focus on the siren (always an alarming noise) and makes it seems as though everyone is holding their breath, waiting for something, causing the audience to do the same.  The editing adds to this effect as we are forced to wait, seeing only faces that reflect our own concern and nothing that may be happening outside making us curious and tense.  We are shocked out of our poised tension by Dan’s sudden arrival, with the handheld camera breaking the stillness of the moment and creating a sense of panic and chaos, causing the audience to feel as if they are running along with Dan and therefore share his fear.  </a:t>
                      </a:r>
                    </a:p>
                  </a:txBody>
                  <a:tcPr marL="91434" marR="91434" marT="45682" marB="45682">
                    <a:solidFill>
                      <a:srgbClr val="CCFFCC"/>
                    </a:solidFill>
                  </a:tcPr>
                </a:tc>
                <a:extLst>
                  <a:ext uri="{0D108BD9-81ED-4DB2-BD59-A6C34878D82A}">
                    <a16:rowId xmlns:a16="http://schemas.microsoft.com/office/drawing/2014/main" val="10002"/>
                  </a:ext>
                </a:extLst>
              </a:tr>
              <a:tr h="1029812">
                <a:tc>
                  <a:txBody>
                    <a:bodyPr/>
                    <a:lstStyle/>
                    <a:p>
                      <a:r>
                        <a:rPr lang="en-GB" sz="1600" dirty="0">
                          <a:latin typeface="Calibri" panose="020F0502020204030204" pitchFamily="34" charset="0"/>
                          <a:cs typeface="Calibri" panose="020F0502020204030204" pitchFamily="34" charset="0"/>
                        </a:rPr>
                        <a:t>I think the use of silence here is particularly important in creating tension due to its unexpected nature.  Horror films traditionally use the musical score as a method of inducing an atmosphere of fear and tension (for example, the iconic music used in ‘Jaws’ and ‘Psycho’).  The audience is uneasy partly because they are aware of that lack of expected music on some level – the unexpected silence is what is most disconcerting.</a:t>
                      </a:r>
                    </a:p>
                  </a:txBody>
                  <a:tcPr marL="91434" marR="91434" marT="45682" marB="45682">
                    <a:solidFill>
                      <a:srgbClr val="CCECFF"/>
                    </a:solidFill>
                  </a:tcPr>
                </a:tc>
                <a:extLst>
                  <a:ext uri="{0D108BD9-81ED-4DB2-BD59-A6C34878D82A}">
                    <a16:rowId xmlns:a16="http://schemas.microsoft.com/office/drawing/2014/main" val="10004"/>
                  </a:ext>
                </a:extLst>
              </a:tr>
            </a:tbl>
          </a:graphicData>
        </a:graphic>
      </p:graphicFrame>
      <p:pic>
        <p:nvPicPr>
          <p:cNvPr id="6" name="Picture 5">
            <a:extLst>
              <a:ext uri="{FF2B5EF4-FFF2-40B4-BE49-F238E27FC236}">
                <a16:creationId xmlns:a16="http://schemas.microsoft.com/office/drawing/2014/main" id="{2C42DE34-244E-476D-88A8-C941E8E5DF95}"/>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80455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Past Exam Tasks: </a:t>
            </a:r>
            <a:r>
              <a:rPr lang="en-GB" dirty="0">
                <a:solidFill>
                  <a:srgbClr val="0099CC"/>
                </a:solidFill>
                <a:latin typeface="Tw Cen MT" panose="020B0602020104020603" pitchFamily="34" charset="0"/>
              </a:rPr>
              <a:t>Nat 5</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a:xfrm>
            <a:off x="838200" y="1825625"/>
            <a:ext cx="10515600" cy="4667250"/>
          </a:xfrm>
        </p:spPr>
        <p:txBody>
          <a:bodyPr>
            <a:noAutofit/>
          </a:bodyPr>
          <a:lstStyle/>
          <a:p>
            <a:pPr marL="0" indent="0">
              <a:buNone/>
            </a:pPr>
            <a:r>
              <a:rPr lang="en-GB" sz="2400" dirty="0">
                <a:latin typeface="Eras Bold ITC" panose="020B0907030504020204" pitchFamily="34" charset="0"/>
              </a:rPr>
              <a:t>Particular scene or sequence</a:t>
            </a:r>
          </a:p>
          <a:p>
            <a:pPr marL="342900" indent="-342900">
              <a:buFont typeface="+mj-lt"/>
              <a:buAutoNum type="arabicPeriod"/>
            </a:pPr>
            <a:r>
              <a:rPr lang="en-GB" sz="2000" dirty="0"/>
              <a:t>Choose a </a:t>
            </a:r>
            <a:r>
              <a:rPr lang="en-GB" sz="2000" b="1" dirty="0">
                <a:solidFill>
                  <a:srgbClr val="C00000"/>
                </a:solidFill>
              </a:rPr>
              <a:t>scene or sequence </a:t>
            </a:r>
            <a:r>
              <a:rPr lang="en-GB" sz="2000" dirty="0"/>
              <a:t>from a film or TV drama which </a:t>
            </a:r>
            <a:r>
              <a:rPr lang="en-GB" sz="2000" b="1" dirty="0">
                <a:solidFill>
                  <a:srgbClr val="C00000"/>
                </a:solidFill>
              </a:rPr>
              <a:t>shocks or surprises you </a:t>
            </a:r>
            <a:r>
              <a:rPr lang="en-GB" sz="2000" dirty="0"/>
              <a:t>in some way. By referring to appropriate techniques, show how in this scene or sequence the element of surprise is made effective. </a:t>
            </a:r>
            <a:r>
              <a:rPr lang="en-GB" sz="2000" i="1" dirty="0"/>
              <a:t>(2016)</a:t>
            </a:r>
          </a:p>
          <a:p>
            <a:pPr marL="342900" indent="-342900">
              <a:buFont typeface="+mj-lt"/>
              <a:buAutoNum type="arabicPeriod"/>
            </a:pPr>
            <a:r>
              <a:rPr lang="en-GB" sz="2000" dirty="0"/>
              <a:t>Choose a </a:t>
            </a:r>
            <a:r>
              <a:rPr lang="en-GB" sz="2000" b="1" dirty="0">
                <a:solidFill>
                  <a:srgbClr val="C00000"/>
                </a:solidFill>
              </a:rPr>
              <a:t>scene or a sequence </a:t>
            </a:r>
            <a:r>
              <a:rPr lang="en-GB" sz="2000" dirty="0"/>
              <a:t>from a film or TV drama which has a </a:t>
            </a:r>
            <a:r>
              <a:rPr lang="en-GB" sz="2000" b="1" dirty="0">
                <a:solidFill>
                  <a:srgbClr val="C00000"/>
                </a:solidFill>
              </a:rPr>
              <a:t>powerful impact </a:t>
            </a:r>
            <a:r>
              <a:rPr lang="en-GB" sz="2000" dirty="0"/>
              <a:t>on the audience. By referring to appropriate techniques, explain how the director creates this impact. (2017)</a:t>
            </a:r>
          </a:p>
          <a:p>
            <a:pPr marL="0" indent="0">
              <a:buNone/>
            </a:pPr>
            <a:r>
              <a:rPr lang="en-GB" sz="2400" dirty="0">
                <a:latin typeface="Eras Bold ITC" panose="020B0907030504020204" pitchFamily="34" charset="0"/>
              </a:rPr>
              <a:t>Character</a:t>
            </a:r>
            <a:endParaRPr lang="en-GB" sz="2400" dirty="0"/>
          </a:p>
          <a:p>
            <a:pPr marL="342900" indent="-342900">
              <a:buFont typeface="+mj-lt"/>
              <a:buAutoNum type="arabicPeriod"/>
            </a:pPr>
            <a:r>
              <a:rPr lang="en-GB" sz="2000" dirty="0"/>
              <a:t>Choose a film or TV drama in which there is a </a:t>
            </a:r>
            <a:r>
              <a:rPr lang="en-GB" sz="2000" b="1" dirty="0">
                <a:solidFill>
                  <a:srgbClr val="C00000"/>
                </a:solidFill>
              </a:rPr>
              <a:t>character about whom you have mixed feelings</a:t>
            </a:r>
            <a:r>
              <a:rPr lang="en-GB" sz="2000" dirty="0"/>
              <a:t>. Show why this character is important to the film or TV drama as a whole and by referring to appropriate techniques, explain how these mixed feelings are created. </a:t>
            </a:r>
            <a:r>
              <a:rPr lang="en-GB" sz="2000" i="1" dirty="0"/>
              <a:t>(2016)</a:t>
            </a:r>
          </a:p>
          <a:p>
            <a:pPr marL="342900" indent="-342900">
              <a:buFont typeface="+mj-lt"/>
              <a:buAutoNum type="arabicPeriod"/>
            </a:pPr>
            <a:r>
              <a:rPr lang="en-GB" sz="2000" dirty="0"/>
              <a:t>Choose a film or TV drama which has a </a:t>
            </a:r>
            <a:r>
              <a:rPr lang="en-GB" sz="2000" b="1" dirty="0">
                <a:solidFill>
                  <a:srgbClr val="C00000"/>
                </a:solidFill>
              </a:rPr>
              <a:t>memorable character</a:t>
            </a:r>
            <a:r>
              <a:rPr lang="en-GB" sz="2000" dirty="0"/>
              <a:t>. By referring to appropriate techniques, explain how the director makes the character memorable throughout the film or TV drama. </a:t>
            </a:r>
            <a:r>
              <a:rPr lang="en-GB" sz="2000" i="1" dirty="0"/>
              <a:t>(2018)</a:t>
            </a:r>
          </a:p>
        </p:txBody>
      </p:sp>
      <p:pic>
        <p:nvPicPr>
          <p:cNvPr id="6" name="Picture 5">
            <a:extLst>
              <a:ext uri="{FF2B5EF4-FFF2-40B4-BE49-F238E27FC236}">
                <a16:creationId xmlns:a16="http://schemas.microsoft.com/office/drawing/2014/main" id="{36DCD0B5-9CA9-46B1-8574-C89B1171457B}"/>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69972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Past Exam Tasks: </a:t>
            </a:r>
            <a:r>
              <a:rPr lang="en-GB" dirty="0">
                <a:solidFill>
                  <a:srgbClr val="0099CC"/>
                </a:solidFill>
                <a:latin typeface="Tw Cen MT" panose="020B0602020104020603" pitchFamily="34" charset="0"/>
              </a:rPr>
              <a:t>Nat 5</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a:bodyPr>
          <a:lstStyle/>
          <a:p>
            <a:pPr marL="0" indent="0">
              <a:buNone/>
            </a:pPr>
            <a:r>
              <a:rPr lang="en-GB" sz="2400" dirty="0">
                <a:latin typeface="Eras Bold ITC" panose="020B0907030504020204" pitchFamily="34" charset="0"/>
              </a:rPr>
              <a:t>Wild Cards!</a:t>
            </a:r>
          </a:p>
          <a:p>
            <a:pPr marL="342900" indent="-342900">
              <a:buFont typeface="+mj-lt"/>
              <a:buAutoNum type="arabicPeriod"/>
            </a:pPr>
            <a:r>
              <a:rPr lang="en-GB" sz="2000" dirty="0"/>
              <a:t>Choose a film or TV drama which explores an </a:t>
            </a:r>
            <a:r>
              <a:rPr lang="en-GB" sz="2000" b="1" dirty="0">
                <a:solidFill>
                  <a:srgbClr val="C00000"/>
                </a:solidFill>
              </a:rPr>
              <a:t>important issue</a:t>
            </a:r>
            <a:r>
              <a:rPr lang="en-GB" sz="2000" dirty="0"/>
              <a:t>. By referring to appropriate techniques, explain how the director presents the issue in the film/TV drama as a whole. </a:t>
            </a:r>
            <a:r>
              <a:rPr lang="en-GB" sz="2000" i="1" dirty="0"/>
              <a:t>(2017)</a:t>
            </a:r>
          </a:p>
          <a:p>
            <a:pPr marL="342900" indent="-342900">
              <a:buFont typeface="+mj-lt"/>
              <a:buAutoNum type="arabicPeriod"/>
            </a:pPr>
            <a:r>
              <a:rPr lang="en-GB" sz="2000" dirty="0"/>
              <a:t>Choose a scene or sequence from a film or TV drama in which </a:t>
            </a:r>
            <a:r>
              <a:rPr lang="en-GB" sz="2000" b="1" dirty="0">
                <a:solidFill>
                  <a:srgbClr val="C00000"/>
                </a:solidFill>
              </a:rPr>
              <a:t>setting</a:t>
            </a:r>
            <a:r>
              <a:rPr lang="en-GB" sz="2000" dirty="0"/>
              <a:t> is an important feature. By referring to appropriate techniques, explain how the director presents the setting in this scene or sequence. </a:t>
            </a:r>
            <a:r>
              <a:rPr lang="en-GB" sz="2000" i="1" dirty="0"/>
              <a:t>(2018)</a:t>
            </a:r>
          </a:p>
          <a:p>
            <a:pPr marL="342900" indent="-342900">
              <a:buFont typeface="+mj-lt"/>
              <a:buAutoNum type="arabicPeriod"/>
            </a:pPr>
            <a:r>
              <a:rPr lang="en-GB" sz="2000" dirty="0"/>
              <a:t>Choose a scene or sequence from a film or TV drama in which an </a:t>
            </a:r>
            <a:r>
              <a:rPr lang="en-GB" sz="2000" b="1" dirty="0">
                <a:solidFill>
                  <a:srgbClr val="C00000"/>
                </a:solidFill>
              </a:rPr>
              <a:t>atmosphere of suspense or tension or horror </a:t>
            </a:r>
            <a:r>
              <a:rPr lang="en-GB" sz="2000" dirty="0"/>
              <a:t>is created. By referring to appropriate techniques, explain how this atmosphere is created. </a:t>
            </a:r>
            <a:r>
              <a:rPr lang="en-GB" sz="2000" i="1" dirty="0"/>
              <a:t>(2019)</a:t>
            </a:r>
          </a:p>
          <a:p>
            <a:pPr marL="342900" indent="-342900">
              <a:buFont typeface="+mj-lt"/>
              <a:buAutoNum type="arabicPeriod"/>
            </a:pPr>
            <a:r>
              <a:rPr lang="en-GB" sz="2000" dirty="0"/>
              <a:t>Choose a film or TV drama which involves </a:t>
            </a:r>
            <a:r>
              <a:rPr lang="en-GB" sz="2000" b="1" dirty="0">
                <a:solidFill>
                  <a:srgbClr val="C00000"/>
                </a:solidFill>
              </a:rPr>
              <a:t>conflict</a:t>
            </a:r>
            <a:r>
              <a:rPr lang="en-GB" sz="2000" dirty="0"/>
              <a:t>. By referring to appropriate techniques, explain how this conflict is explored. </a:t>
            </a:r>
            <a:r>
              <a:rPr lang="en-GB" sz="2000" i="1" dirty="0"/>
              <a:t>(2019)</a:t>
            </a:r>
          </a:p>
        </p:txBody>
      </p:sp>
      <p:pic>
        <p:nvPicPr>
          <p:cNvPr id="6" name="Picture 5">
            <a:extLst>
              <a:ext uri="{FF2B5EF4-FFF2-40B4-BE49-F238E27FC236}">
                <a16:creationId xmlns:a16="http://schemas.microsoft.com/office/drawing/2014/main" id="{C29A5FCD-4661-4942-9CE0-330D94FA1A9E}"/>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10799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Past Exam Tasks: </a:t>
            </a:r>
            <a:r>
              <a:rPr lang="en-GB" dirty="0">
                <a:solidFill>
                  <a:srgbClr val="0099CC"/>
                </a:solidFill>
                <a:latin typeface="Tw Cen MT" panose="020B0602020104020603" pitchFamily="34" charset="0"/>
              </a:rPr>
              <a:t>Higher</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a:bodyPr>
          <a:lstStyle/>
          <a:p>
            <a:pPr marL="0" indent="0">
              <a:buNone/>
            </a:pPr>
            <a:r>
              <a:rPr lang="en-GB" sz="2400" dirty="0">
                <a:latin typeface="Eras Bold ITC" panose="020B0907030504020204" pitchFamily="34" charset="0"/>
              </a:rPr>
              <a:t>Particular scene or sequence</a:t>
            </a:r>
          </a:p>
          <a:p>
            <a:pPr marL="514350" indent="-514350">
              <a:buFont typeface="+mj-lt"/>
              <a:buAutoNum type="arabicPeriod"/>
            </a:pPr>
            <a:r>
              <a:rPr lang="en-GB" sz="2000" dirty="0"/>
              <a:t>Choose a film or television drama in which a particular scene or sequence contains </a:t>
            </a:r>
            <a:r>
              <a:rPr lang="en-GB" sz="2000" b="1" dirty="0">
                <a:solidFill>
                  <a:srgbClr val="C00000"/>
                </a:solidFill>
              </a:rPr>
              <a:t>tension or fear or surprise</a:t>
            </a:r>
            <a:r>
              <a:rPr lang="en-GB" sz="2000" dirty="0"/>
              <a:t>.  With reference to appropriate techniques, explain how the film or programme makers create this effect, and discuss how this adds to your appreciation of the film or television drama as a whole. </a:t>
            </a:r>
            <a:r>
              <a:rPr lang="en-GB" sz="2000" i="1" dirty="0"/>
              <a:t>(2019)</a:t>
            </a:r>
          </a:p>
          <a:p>
            <a:pPr marL="514350" indent="-514350">
              <a:buFont typeface="+mj-lt"/>
              <a:buAutoNum type="arabicPeriod"/>
            </a:pPr>
            <a:r>
              <a:rPr lang="en-GB" sz="2000" dirty="0"/>
              <a:t>Choose a film or television drama in which there is a sequence which is particularly </a:t>
            </a:r>
            <a:r>
              <a:rPr lang="en-GB" sz="2000" b="1" dirty="0">
                <a:solidFill>
                  <a:srgbClr val="C00000"/>
                </a:solidFill>
              </a:rPr>
              <a:t>moving or humorous or shocking</a:t>
            </a:r>
            <a:r>
              <a:rPr lang="en-GB" sz="2000" dirty="0"/>
              <a:t>.  With reference to appropriate techniques, discuss how the film or programme makers succeed in engaging the viewer’s emotions or reactions. </a:t>
            </a:r>
            <a:r>
              <a:rPr lang="en-GB" sz="2000" i="1" dirty="0"/>
              <a:t>(2018)</a:t>
            </a:r>
          </a:p>
          <a:p>
            <a:pPr marL="514350" indent="-514350">
              <a:buFont typeface="+mj-lt"/>
              <a:buAutoNum type="arabicPeriod"/>
            </a:pPr>
            <a:r>
              <a:rPr lang="en-GB" sz="2000" dirty="0"/>
              <a:t>Choose a film or television drama in which the </a:t>
            </a:r>
            <a:r>
              <a:rPr lang="en-GB" sz="2000" b="1" dirty="0">
                <a:solidFill>
                  <a:srgbClr val="C00000"/>
                </a:solidFill>
              </a:rPr>
              <a:t>opening sequence </a:t>
            </a:r>
            <a:r>
              <a:rPr lang="en-GB" sz="2000" dirty="0"/>
              <a:t>is particularly effective in engaging the audience’s interest. With reference to appropriate techniques, discuss how the film or programme makers succeed in engaging the audience’s interest. </a:t>
            </a:r>
            <a:r>
              <a:rPr lang="en-GB" sz="2000" i="1" dirty="0"/>
              <a:t>(2017)</a:t>
            </a:r>
          </a:p>
          <a:p>
            <a:pPr marL="514350" indent="-514350">
              <a:buFont typeface="+mj-lt"/>
              <a:buAutoNum type="arabicPeriod"/>
            </a:pPr>
            <a:r>
              <a:rPr lang="en-GB" sz="2000" dirty="0"/>
              <a:t>Choose a film or television drama in which there is a particularly </a:t>
            </a:r>
            <a:r>
              <a:rPr lang="en-GB" sz="2000" b="1" dirty="0">
                <a:solidFill>
                  <a:srgbClr val="C00000"/>
                </a:solidFill>
              </a:rPr>
              <a:t>tense or dramatic sequence</a:t>
            </a:r>
            <a:r>
              <a:rPr lang="en-GB" sz="2000" dirty="0"/>
              <a:t>. Explain how the film or programme makers use media techniques to achieve this effect. </a:t>
            </a:r>
            <a:r>
              <a:rPr lang="en-GB" sz="2000" i="1" dirty="0"/>
              <a:t>(2016)</a:t>
            </a:r>
          </a:p>
        </p:txBody>
      </p:sp>
      <p:pic>
        <p:nvPicPr>
          <p:cNvPr id="6" name="Picture 5">
            <a:extLst>
              <a:ext uri="{FF2B5EF4-FFF2-40B4-BE49-F238E27FC236}">
                <a16:creationId xmlns:a16="http://schemas.microsoft.com/office/drawing/2014/main" id="{47E0E1BD-563E-4AE0-9CC3-EFF18B41CD4D}"/>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918729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Past Exam Tasks: </a:t>
            </a:r>
            <a:r>
              <a:rPr lang="en-GB" dirty="0">
                <a:solidFill>
                  <a:srgbClr val="0099CC"/>
                </a:solidFill>
                <a:latin typeface="Tw Cen MT" panose="020B0602020104020603" pitchFamily="34" charset="0"/>
              </a:rPr>
              <a:t>Higher</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fontScale="92500" lnSpcReduction="10000"/>
          </a:bodyPr>
          <a:lstStyle/>
          <a:p>
            <a:pPr marL="0" indent="0">
              <a:buNone/>
            </a:pPr>
            <a:r>
              <a:rPr lang="en-GB" sz="2400" dirty="0">
                <a:latin typeface="Eras Bold ITC" panose="020B0907030504020204" pitchFamily="34" charset="0"/>
              </a:rPr>
              <a:t>Character</a:t>
            </a:r>
          </a:p>
          <a:p>
            <a:pPr marL="514350" indent="-514350">
              <a:buFont typeface="+mj-lt"/>
              <a:buAutoNum type="arabicPeriod"/>
            </a:pPr>
            <a:r>
              <a:rPr lang="en-GB" sz="2200" dirty="0"/>
              <a:t>Choose a film or television drama in which a </a:t>
            </a:r>
            <a:r>
              <a:rPr lang="en-GB" sz="2200" b="1" dirty="0">
                <a:solidFill>
                  <a:srgbClr val="C00000"/>
                </a:solidFill>
              </a:rPr>
              <a:t>main character either conforms to or challenges a stereotype</a:t>
            </a:r>
            <a:r>
              <a:rPr lang="en-GB" sz="2200" dirty="0"/>
              <a:t>.  With reference to appropriate techniques, explain how the film or programme makers create this character, and discuss how this adds to your appreciation of the film or television drama as a whole. </a:t>
            </a:r>
            <a:r>
              <a:rPr lang="en-GB" sz="2200" i="1" dirty="0"/>
              <a:t>(2019)</a:t>
            </a:r>
          </a:p>
          <a:p>
            <a:pPr marL="514350" indent="-514350">
              <a:buFont typeface="+mj-lt"/>
              <a:buAutoNum type="arabicPeriod"/>
            </a:pPr>
            <a:r>
              <a:rPr lang="en-GB" sz="2200" dirty="0"/>
              <a:t>Choose a film or television drama in which the viewer feels engaged with a </a:t>
            </a:r>
            <a:r>
              <a:rPr lang="en-GB" sz="2200" b="1" dirty="0">
                <a:solidFill>
                  <a:srgbClr val="C00000"/>
                </a:solidFill>
              </a:rPr>
              <a:t>character who is flawed or vulnerable</a:t>
            </a:r>
            <a:r>
              <a:rPr lang="en-GB" sz="2200" dirty="0"/>
              <a:t>.  With reference to appropriate techniques, discuss how the film or programme makers succeed in creating engagement with the character, and how this adds to your appreciation of the film or television drama as a whole. </a:t>
            </a:r>
            <a:r>
              <a:rPr lang="en-GB" sz="2200" i="1" dirty="0"/>
              <a:t>(2018)</a:t>
            </a:r>
          </a:p>
          <a:p>
            <a:pPr marL="514350" indent="-514350">
              <a:buFont typeface="+mj-lt"/>
              <a:buAutoNum type="arabicPeriod"/>
            </a:pPr>
            <a:r>
              <a:rPr lang="en-GB" sz="2200" dirty="0"/>
              <a:t>Choose a film or television drama in which the </a:t>
            </a:r>
            <a:r>
              <a:rPr lang="en-GB" sz="2200" b="1" dirty="0">
                <a:solidFill>
                  <a:srgbClr val="C00000"/>
                </a:solidFill>
              </a:rPr>
              <a:t>main character faces a significant moment of change</a:t>
            </a:r>
            <a:r>
              <a:rPr lang="en-GB" sz="2200" dirty="0"/>
              <a:t>. With reference to appropriate techniques, discuss how the film or programme makers convey the significance of this change.  </a:t>
            </a:r>
            <a:r>
              <a:rPr lang="en-GB" sz="2200" i="1" dirty="0"/>
              <a:t>(2017)</a:t>
            </a:r>
          </a:p>
          <a:p>
            <a:pPr marL="514350" indent="-514350">
              <a:buFont typeface="+mj-lt"/>
              <a:buAutoNum type="arabicPeriod"/>
            </a:pPr>
            <a:r>
              <a:rPr lang="en-GB" sz="2200" dirty="0"/>
              <a:t>Choose a film or television drama which concerns an </a:t>
            </a:r>
            <a:r>
              <a:rPr lang="en-GB" sz="2200" b="1" dirty="0">
                <a:solidFill>
                  <a:srgbClr val="C00000"/>
                </a:solidFill>
              </a:rPr>
              <a:t>individual or a group of characters facing a significant challenge</a:t>
            </a:r>
            <a:r>
              <a:rPr lang="en-GB" sz="2200" dirty="0"/>
              <a:t>. Explain how the film or programme makers use media techniques to convey the significance of this challenge. </a:t>
            </a:r>
            <a:r>
              <a:rPr lang="en-GB" sz="2200" i="1" dirty="0"/>
              <a:t>(2016)</a:t>
            </a:r>
          </a:p>
        </p:txBody>
      </p:sp>
      <p:pic>
        <p:nvPicPr>
          <p:cNvPr id="6" name="Picture 5">
            <a:extLst>
              <a:ext uri="{FF2B5EF4-FFF2-40B4-BE49-F238E27FC236}">
                <a16:creationId xmlns:a16="http://schemas.microsoft.com/office/drawing/2014/main" id="{36630A6E-55E1-40CB-A3EA-A72AAC249768}"/>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17855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763A-1CDC-4AF6-87EF-B8F52FC01821}"/>
              </a:ext>
            </a:extLst>
          </p:cNvPr>
          <p:cNvSpPr>
            <a:spLocks noGrp="1"/>
          </p:cNvSpPr>
          <p:nvPr>
            <p:ph type="title"/>
          </p:nvPr>
        </p:nvSpPr>
        <p:spPr>
          <a:xfrm>
            <a:off x="838200" y="365125"/>
            <a:ext cx="8986520" cy="1325563"/>
          </a:xfrm>
          <a:solidFill>
            <a:schemeClr val="tx1"/>
          </a:solidFill>
        </p:spPr>
        <p:txBody>
          <a:bodyPr/>
          <a:lstStyle/>
          <a:p>
            <a:r>
              <a:rPr lang="en-GB" dirty="0">
                <a:solidFill>
                  <a:schemeClr val="bg1"/>
                </a:solidFill>
                <a:latin typeface="Tw Cen MT" panose="020B0602020104020603" pitchFamily="34" charset="0"/>
              </a:rPr>
              <a:t>Past Exam Tasks: </a:t>
            </a:r>
            <a:r>
              <a:rPr lang="en-GB" dirty="0">
                <a:solidFill>
                  <a:srgbClr val="0099CC"/>
                </a:solidFill>
                <a:latin typeface="Tw Cen MT" panose="020B0602020104020603" pitchFamily="34" charset="0"/>
              </a:rPr>
              <a:t>Higher</a:t>
            </a:r>
          </a:p>
        </p:txBody>
      </p:sp>
      <p:pic>
        <p:nvPicPr>
          <p:cNvPr id="4" name="Picture 3">
            <a:extLst>
              <a:ext uri="{FF2B5EF4-FFF2-40B4-BE49-F238E27FC236}">
                <a16:creationId xmlns:a16="http://schemas.microsoft.com/office/drawing/2014/main" id="{E2FC76AC-015F-4C22-904D-1FBBACC1AD10}"/>
              </a:ext>
            </a:extLst>
          </p:cNvPr>
          <p:cNvPicPr>
            <a:picLocks noChangeAspect="1"/>
          </p:cNvPicPr>
          <p:nvPr/>
        </p:nvPicPr>
        <p:blipFill>
          <a:blip r:embed="rId2"/>
          <a:stretch>
            <a:fillRect/>
          </a:stretch>
        </p:blipFill>
        <p:spPr>
          <a:xfrm>
            <a:off x="10306322" y="230188"/>
            <a:ext cx="1577387" cy="652922"/>
          </a:xfrm>
          <a:prstGeom prst="rect">
            <a:avLst/>
          </a:prstGeom>
        </p:spPr>
      </p:pic>
      <p:sp>
        <p:nvSpPr>
          <p:cNvPr id="8" name="Content Placeholder 7">
            <a:extLst>
              <a:ext uri="{FF2B5EF4-FFF2-40B4-BE49-F238E27FC236}">
                <a16:creationId xmlns:a16="http://schemas.microsoft.com/office/drawing/2014/main" id="{189EEC85-D77A-445D-8904-03C232BCF787}"/>
              </a:ext>
            </a:extLst>
          </p:cNvPr>
          <p:cNvSpPr>
            <a:spLocks noGrp="1"/>
          </p:cNvSpPr>
          <p:nvPr>
            <p:ph idx="1"/>
          </p:nvPr>
        </p:nvSpPr>
        <p:spPr/>
        <p:txBody>
          <a:bodyPr>
            <a:normAutofit lnSpcReduction="10000"/>
          </a:bodyPr>
          <a:lstStyle/>
          <a:p>
            <a:pPr marL="0" indent="0">
              <a:buNone/>
            </a:pPr>
            <a:r>
              <a:rPr lang="en-GB" sz="2400" dirty="0">
                <a:latin typeface="Eras Bold ITC" panose="020B0907030504020204" pitchFamily="34" charset="0"/>
              </a:rPr>
              <a:t>Wild Cards!</a:t>
            </a:r>
          </a:p>
          <a:p>
            <a:pPr marL="514350" indent="-514350">
              <a:buFont typeface="+mj-lt"/>
              <a:buAutoNum type="arabicPeriod"/>
            </a:pPr>
            <a:r>
              <a:rPr lang="en-GB" sz="2000" dirty="0"/>
              <a:t>Choose a film or television drama whose </a:t>
            </a:r>
            <a:r>
              <a:rPr lang="en-GB" sz="2000" b="1" dirty="0">
                <a:solidFill>
                  <a:srgbClr val="C00000"/>
                </a:solidFill>
              </a:rPr>
              <a:t>soundtrack</a:t>
            </a:r>
            <a:r>
              <a:rPr lang="en-GB" sz="2000" dirty="0"/>
              <a:t> contrasts with or fits the scene(s) it accompanies.  With reference to appropriate techniques, explain how the film or programme makers’ use of the soundtrack contributes to your appreciation of the film or television drama as a whole. </a:t>
            </a:r>
            <a:r>
              <a:rPr lang="en-GB" sz="2000" i="1" dirty="0"/>
              <a:t>(2019)</a:t>
            </a:r>
          </a:p>
          <a:p>
            <a:pPr marL="514350" indent="-514350">
              <a:buFont typeface="+mj-lt"/>
              <a:buAutoNum type="arabicPeriod"/>
            </a:pPr>
            <a:r>
              <a:rPr lang="en-GB" sz="2000" dirty="0"/>
              <a:t>Choose a film or television drama in which </a:t>
            </a:r>
            <a:r>
              <a:rPr lang="en-GB" sz="2000" b="1" dirty="0">
                <a:solidFill>
                  <a:srgbClr val="C00000"/>
                </a:solidFill>
              </a:rPr>
              <a:t>setting</a:t>
            </a:r>
            <a:r>
              <a:rPr lang="en-GB" sz="2000" dirty="0"/>
              <a:t> in time and/or place is important to the development of the central concerns. With reference to appropriate techniques, discuss how the setting in time and/or place enhances your appreciation of the film or television drama as a whole. </a:t>
            </a:r>
            <a:r>
              <a:rPr lang="en-GB" sz="2000" i="1" dirty="0"/>
              <a:t>(2018)</a:t>
            </a:r>
            <a:endParaRPr lang="en-GB" sz="2000" dirty="0"/>
          </a:p>
          <a:p>
            <a:pPr marL="514350" indent="-514350">
              <a:buFont typeface="+mj-lt"/>
              <a:buAutoNum type="arabicPeriod"/>
            </a:pPr>
            <a:r>
              <a:rPr lang="en-GB" sz="2000" dirty="0"/>
              <a:t>Choose a film or television drama in which </a:t>
            </a:r>
            <a:r>
              <a:rPr lang="en-GB" sz="2000" b="1" dirty="0">
                <a:solidFill>
                  <a:srgbClr val="C00000"/>
                </a:solidFill>
              </a:rPr>
              <a:t>special effects </a:t>
            </a:r>
            <a:r>
              <a:rPr lang="en-GB" sz="2000" dirty="0"/>
              <a:t>make an important contribution to the impact of the film or television drama as a whole. With reference to appropriate techniques, discuss how the special effects are used to enhance your appreciation of the film or television drama as a whole. </a:t>
            </a:r>
            <a:r>
              <a:rPr lang="en-GB" sz="2000" i="1" dirty="0"/>
              <a:t>(2017)</a:t>
            </a:r>
          </a:p>
          <a:p>
            <a:pPr marL="514350" indent="-514350">
              <a:buFont typeface="+mj-lt"/>
              <a:buAutoNum type="arabicPeriod"/>
            </a:pPr>
            <a:r>
              <a:rPr lang="en-GB" sz="2000" dirty="0"/>
              <a:t>Choose a film or television drama which is targeted at a specific </a:t>
            </a:r>
            <a:r>
              <a:rPr lang="en-GB" sz="2000" b="1" dirty="0">
                <a:solidFill>
                  <a:srgbClr val="C00000"/>
                </a:solidFill>
              </a:rPr>
              <a:t>audience</a:t>
            </a:r>
            <a:r>
              <a:rPr lang="en-GB" sz="2000" dirty="0"/>
              <a:t>. Explain how the film or programme makers use media techniques to target this audience.</a:t>
            </a:r>
            <a:r>
              <a:rPr lang="en-GB" sz="2000" i="1" dirty="0"/>
              <a:t> (2016)</a:t>
            </a:r>
          </a:p>
          <a:p>
            <a:pPr marL="514350" indent="-514350">
              <a:buFont typeface="+mj-lt"/>
              <a:buAutoNum type="arabicPeriod"/>
            </a:pPr>
            <a:endParaRPr lang="en-GB" sz="2000" dirty="0"/>
          </a:p>
        </p:txBody>
      </p:sp>
      <p:pic>
        <p:nvPicPr>
          <p:cNvPr id="6" name="Picture 5">
            <a:extLst>
              <a:ext uri="{FF2B5EF4-FFF2-40B4-BE49-F238E27FC236}">
                <a16:creationId xmlns:a16="http://schemas.microsoft.com/office/drawing/2014/main" id="{D8E1AABA-6081-4618-A66D-C572C82A33C4}"/>
              </a:ext>
            </a:extLst>
          </p:cNvPr>
          <p:cNvPicPr>
            <a:picLocks noChangeAspect="1"/>
          </p:cNvPicPr>
          <p:nvPr/>
        </p:nvPicPr>
        <p:blipFill>
          <a:blip r:embed="rId3"/>
          <a:stretch>
            <a:fillRect/>
          </a:stretch>
        </p:blipFill>
        <p:spPr>
          <a:xfrm>
            <a:off x="10410960" y="967124"/>
            <a:ext cx="1368109" cy="5273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29962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Our </a:t>
            </a:r>
            <a:r>
              <a:rPr lang="en-GB" sz="4800" dirty="0">
                <a:solidFill>
                  <a:srgbClr val="0099CC"/>
                </a:solidFill>
                <a:latin typeface="Avenir Next LT Pro" panose="020B0504020202020204" pitchFamily="34" charset="0"/>
              </a:rPr>
              <a:t>Aim</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9800046" cy="4765675"/>
          </a:xfrm>
          <a:ln>
            <a:noFill/>
          </a:ln>
        </p:spPr>
        <p:txBody>
          <a:bodyPr vert="horz" lIns="91440" tIns="45720" rIns="91440" bIns="45720" rtlCol="0" anchor="t">
            <a:normAutofit/>
          </a:bodyPr>
          <a:lstStyle/>
          <a:p>
            <a:pPr marL="0" indent="0" algn="ctr">
              <a:buNone/>
            </a:pPr>
            <a:r>
              <a:rPr lang="en-GB" sz="3200" b="1" dirty="0">
                <a:solidFill>
                  <a:srgbClr val="0099CC"/>
                </a:solidFill>
                <a:effectLst/>
                <a:latin typeface="+mj-lt"/>
                <a:ea typeface="Calibri" panose="020F0502020204030204" pitchFamily="34" charset="0"/>
                <a:cs typeface="Times New Roman" panose="02020603050405020304" pitchFamily="18" charset="0"/>
              </a:rPr>
              <a:t>SCREEN EDUCATION FOR ALL:</a:t>
            </a:r>
          </a:p>
          <a:p>
            <a:pPr marL="0" indent="0" algn="ctr">
              <a:buNone/>
            </a:pPr>
            <a:r>
              <a:rPr lang="en-GB" sz="2400" dirty="0">
                <a:effectLst/>
                <a:latin typeface="+mj-lt"/>
                <a:ea typeface="Calibri" panose="020F0502020204030204" pitchFamily="34" charset="0"/>
                <a:cs typeface="Times New Roman" panose="02020603050405020304" pitchFamily="18" charset="0"/>
              </a:rPr>
              <a:t>The enrichment of the human experience and recognition of the purpose and value of screen as an art form.</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LEARNING:</a:t>
            </a:r>
          </a:p>
          <a:p>
            <a:pPr marL="0" indent="0" algn="ctr">
              <a:buNone/>
            </a:pPr>
            <a:r>
              <a:rPr lang="en-GB" sz="2400" dirty="0">
                <a:effectLst/>
                <a:latin typeface="+mj-lt"/>
                <a:ea typeface="Calibri" panose="020F0502020204030204" pitchFamily="34" charset="0"/>
                <a:cs typeface="Times New Roman" panose="02020603050405020304" pitchFamily="18" charset="0"/>
              </a:rPr>
              <a:t>Enriching and expanding the experience of education; developing specific and transferrable skills.</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LIFE: </a:t>
            </a:r>
          </a:p>
          <a:p>
            <a:pPr marL="0" indent="0" algn="ctr">
              <a:buNone/>
            </a:pPr>
            <a:r>
              <a:rPr lang="en-GB" sz="2400" dirty="0">
                <a:effectLst/>
                <a:latin typeface="+mj-lt"/>
                <a:ea typeface="Calibri" panose="020F0502020204030204" pitchFamily="34" charset="0"/>
                <a:cs typeface="Times New Roman" panose="02020603050405020304" pitchFamily="18" charset="0"/>
              </a:rPr>
              <a:t>A 21</a:t>
            </a:r>
            <a:r>
              <a:rPr lang="en-GB" sz="2400" baseline="30000" dirty="0">
                <a:effectLst/>
                <a:latin typeface="+mj-lt"/>
                <a:ea typeface="Calibri" panose="020F0502020204030204" pitchFamily="34" charset="0"/>
                <a:cs typeface="Times New Roman" panose="02020603050405020304" pitchFamily="18" charset="0"/>
              </a:rPr>
              <a:t>st</a:t>
            </a:r>
            <a:r>
              <a:rPr lang="en-GB" sz="2400" dirty="0">
                <a:effectLst/>
                <a:latin typeface="+mj-lt"/>
                <a:ea typeface="Calibri" panose="020F0502020204030204" pitchFamily="34" charset="0"/>
                <a:cs typeface="Times New Roman" panose="02020603050405020304" pitchFamily="18" charset="0"/>
              </a:rPr>
              <a:t> century approach to making sense of the world and our place in it.</a:t>
            </a:r>
          </a:p>
          <a:p>
            <a:pPr marL="0" indent="0" algn="ctr">
              <a:buNone/>
            </a:pPr>
            <a:r>
              <a:rPr lang="en-GB" sz="2400" b="1" dirty="0">
                <a:solidFill>
                  <a:srgbClr val="0099CC"/>
                </a:solidFill>
                <a:effectLst/>
                <a:latin typeface="+mj-lt"/>
                <a:ea typeface="Calibri" panose="020F0502020204030204" pitchFamily="34" charset="0"/>
                <a:cs typeface="Times New Roman" panose="02020603050405020304" pitchFamily="18" charset="0"/>
              </a:rPr>
              <a:t>FOR WORK:</a:t>
            </a:r>
          </a:p>
          <a:p>
            <a:pPr marL="0" indent="0" algn="ctr">
              <a:buNone/>
            </a:pPr>
            <a:r>
              <a:rPr lang="en-GB" sz="2400" dirty="0">
                <a:effectLst/>
                <a:latin typeface="+mj-lt"/>
                <a:ea typeface="Calibri" panose="020F0502020204030204" pitchFamily="34" charset="0"/>
                <a:cs typeface="Times New Roman" panose="02020603050405020304" pitchFamily="18" charset="0"/>
              </a:rPr>
              <a:t>Education and training seamlessly link to develop capacities for work related to the screen industries. </a:t>
            </a:r>
          </a:p>
          <a:p>
            <a:pPr marL="0" indent="0" algn="ctr" rtl="0" fontAlgn="base">
              <a:buNone/>
            </a:pPr>
            <a:endParaRPr lang="en-GB" sz="2600" dirty="0">
              <a:latin typeface="Avenir Next LT Pro" panose="020B0504020202020204" pitchFamily="34"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24993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Sharing is </a:t>
            </a:r>
            <a:r>
              <a:rPr lang="en-GB" sz="4800" dirty="0">
                <a:solidFill>
                  <a:srgbClr val="0099CC"/>
                </a:solidFill>
                <a:latin typeface="Avenir Next LT Pro" panose="020B0504020202020204" pitchFamily="34" charset="0"/>
              </a:rPr>
              <a:t>caring!</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chorCtr="0">
            <a:noAutofit/>
          </a:bodyPr>
          <a:lstStyle/>
          <a:p>
            <a:pPr marL="0" indent="0" algn="ctr">
              <a:buNone/>
            </a:pPr>
            <a:r>
              <a:rPr lang="en-GB" sz="3200" dirty="0">
                <a:latin typeface="+mj-lt"/>
              </a:rPr>
              <a:t>Our teacher network on MS Teams via Glow is a great place to share resources and ask questions.  I’m always available!</a:t>
            </a:r>
            <a:endParaRPr lang="en-GB" sz="3200" dirty="0">
              <a:latin typeface="+mj-lt"/>
              <a:ea typeface="+mn-lt"/>
              <a:cs typeface="+mn-lt"/>
            </a:endParaRPr>
          </a:p>
          <a:p>
            <a:pPr marL="0" indent="0" algn="ctr">
              <a:buNone/>
            </a:pPr>
            <a:r>
              <a:rPr lang="en-GB" sz="3200" dirty="0">
                <a:solidFill>
                  <a:srgbClr val="0099CC"/>
                </a:solidFill>
                <a:latin typeface="+mj-lt"/>
                <a:hlinkClick r:id="rId2">
                  <a:extLst>
                    <a:ext uri="{A12FA001-AC4F-418D-AE19-62706E023703}">
                      <ahyp:hlinkClr xmlns:ahyp="http://schemas.microsoft.com/office/drawing/2018/hyperlinkcolor" val="tx"/>
                    </a:ext>
                  </a:extLst>
                </a:hlinkClick>
              </a:rPr>
              <a:t>Screen Scotland: Screen Education | Microsoft Teams</a:t>
            </a:r>
            <a:endParaRPr lang="en-GB" sz="3200" dirty="0">
              <a:solidFill>
                <a:srgbClr val="0099CC"/>
              </a:solidFill>
              <a:latin typeface="+mj-lt"/>
            </a:endParaRPr>
          </a:p>
          <a:p>
            <a:pPr marL="0" indent="0" algn="ctr">
              <a:buNone/>
            </a:pPr>
            <a:endParaRPr lang="en-GB" sz="3200" dirty="0">
              <a:latin typeface="+mj-lt"/>
            </a:endParaRPr>
          </a:p>
          <a:p>
            <a:pPr marL="0" indent="0" algn="ctr">
              <a:buNone/>
            </a:pPr>
            <a:r>
              <a:rPr lang="en-GB" sz="3200" dirty="0">
                <a:latin typeface="+mj-lt"/>
              </a:rPr>
              <a:t>If the link doesn’t work then just email me on </a:t>
            </a:r>
            <a:r>
              <a:rPr lang="en-GB" sz="3200" dirty="0">
                <a:solidFill>
                  <a:srgbClr val="0099CC"/>
                </a:solidFill>
                <a:latin typeface="+mj-lt"/>
                <a:hlinkClick r:id="rId3">
                  <a:extLst>
                    <a:ext uri="{A12FA001-AC4F-418D-AE19-62706E023703}">
                      <ahyp:hlinkClr xmlns:ahyp="http://schemas.microsoft.com/office/drawing/2018/hyperlinkcolor" val="tx"/>
                    </a:ext>
                  </a:extLst>
                </a:hlinkClick>
              </a:rPr>
              <a:t>Gail.Robertson@creativescotland.com</a:t>
            </a:r>
            <a:endParaRPr lang="en-GB" sz="3200" dirty="0">
              <a:solidFill>
                <a:srgbClr val="0099CC"/>
              </a:solidFill>
              <a:latin typeface="+mj-lt"/>
            </a:endParaRPr>
          </a:p>
          <a:p>
            <a:pPr marL="0" indent="0" algn="ctr">
              <a:buNone/>
            </a:pPr>
            <a:r>
              <a:rPr lang="en-GB" sz="3200" dirty="0">
                <a:latin typeface="+mj-lt"/>
              </a:rPr>
              <a:t>No Glow email?  Ask IT! </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76472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a:solidFill>
                  <a:schemeClr val="bg1"/>
                </a:solidFill>
                <a:latin typeface="Avenir Next LT Pro" panose="020B0504020202020204" pitchFamily="34" charset="0"/>
              </a:rPr>
              <a:t>Want to </a:t>
            </a:r>
            <a:r>
              <a:rPr lang="en-GB" sz="4800">
                <a:solidFill>
                  <a:srgbClr val="0099CC"/>
                </a:solidFill>
                <a:latin typeface="Avenir Next LT Pro" panose="020B0504020202020204" pitchFamily="34" charset="0"/>
              </a:rPr>
              <a:t>learn more?</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chorCtr="0">
            <a:noAutofit/>
          </a:bodyPr>
          <a:lstStyle/>
          <a:p>
            <a:pPr marL="0" indent="0">
              <a:buNone/>
            </a:pPr>
            <a:r>
              <a:rPr lang="en-GB" sz="2200" dirty="0">
                <a:latin typeface="+mj-lt"/>
                <a:cs typeface="Calibri Light"/>
              </a:rPr>
              <a:t>Find short films, teaching resources, video tutorials and classroom activities:</a:t>
            </a:r>
          </a:p>
          <a:p>
            <a:r>
              <a:rPr lang="en-GB" sz="2200" dirty="0">
                <a:solidFill>
                  <a:srgbClr val="0099CC"/>
                </a:solidFill>
                <a:latin typeface="+mj-lt"/>
                <a:hlinkClick r:id="rId2">
                  <a:extLst>
                    <a:ext uri="{A12FA001-AC4F-418D-AE19-62706E023703}">
                      <ahyp:hlinkClr xmlns:ahyp="http://schemas.microsoft.com/office/drawing/2018/hyperlinkcolor" val="tx"/>
                    </a:ext>
                  </a:extLst>
                </a:hlinkClick>
              </a:rPr>
              <a:t>Screening Shorts</a:t>
            </a:r>
            <a:endParaRPr lang="en-GB" sz="2200" dirty="0">
              <a:solidFill>
                <a:srgbClr val="0099CC"/>
              </a:solidFill>
              <a:latin typeface="+mj-lt"/>
              <a:cs typeface="Calibri Light"/>
            </a:endParaRPr>
          </a:p>
          <a:p>
            <a:pPr marL="0" indent="0">
              <a:buNone/>
            </a:pPr>
            <a:r>
              <a:rPr lang="en-GB" sz="2200" dirty="0">
                <a:latin typeface="+mj-lt"/>
              </a:rPr>
              <a:t>Keep </a:t>
            </a:r>
            <a:r>
              <a:rPr lang="en-GB" sz="2200" dirty="0">
                <a:latin typeface="+mj-lt"/>
                <a:cs typeface="Calibri Light" panose="020F0302020204030204"/>
              </a:rPr>
              <a:t>up-to-date with film education events/opportunities and chat to other educators:</a:t>
            </a:r>
            <a:endParaRPr lang="en-GB" sz="2200" dirty="0">
              <a:latin typeface="+mj-lt"/>
              <a:ea typeface="+mn-lt"/>
              <a:cs typeface="+mn-lt"/>
            </a:endParaRPr>
          </a:p>
          <a:p>
            <a:r>
              <a:rPr lang="en-GB" sz="2200" dirty="0">
                <a:solidFill>
                  <a:srgbClr val="0099CC"/>
                </a:solidFill>
                <a:latin typeface="+mj-lt"/>
                <a:hlinkClick r:id="rId3">
                  <a:extLst>
                    <a:ext uri="{A12FA001-AC4F-418D-AE19-62706E023703}">
                      <ahyp:hlinkClr xmlns:ahyp="http://schemas.microsoft.com/office/drawing/2018/hyperlinkcolor" val="tx"/>
                    </a:ext>
                  </a:extLst>
                </a:hlinkClick>
              </a:rPr>
              <a:t>Screen Scotland: Screen Education | Microsoft Teams</a:t>
            </a:r>
            <a:endParaRPr lang="en-GB" sz="2200" dirty="0">
              <a:solidFill>
                <a:srgbClr val="0099CC"/>
              </a:solidFill>
              <a:latin typeface="+mj-lt"/>
            </a:endParaRPr>
          </a:p>
          <a:p>
            <a:pPr marL="0" indent="0">
              <a:buNone/>
            </a:pPr>
            <a:r>
              <a:rPr lang="en-GB" sz="2200" dirty="0">
                <a:latin typeface="+mj-lt"/>
              </a:rPr>
              <a:t>Learn more about our work and the role of film education:</a:t>
            </a:r>
            <a:endParaRPr lang="en-GB" sz="2200" dirty="0">
              <a:latin typeface="+mj-lt"/>
              <a:ea typeface="+mn-lt"/>
              <a:cs typeface="+mn-lt"/>
            </a:endParaRPr>
          </a:p>
          <a:p>
            <a:r>
              <a:rPr lang="en-GB" sz="2200" dirty="0">
                <a:solidFill>
                  <a:srgbClr val="0099CC"/>
                </a:solidFill>
                <a:latin typeface="+mj-lt"/>
                <a:hlinkClick r:id="rId4">
                  <a:extLst>
                    <a:ext uri="{A12FA001-AC4F-418D-AE19-62706E023703}">
                      <ahyp:hlinkClr xmlns:ahyp="http://schemas.microsoft.com/office/drawing/2018/hyperlinkcolor" val="tx"/>
                    </a:ext>
                  </a:extLst>
                </a:hlinkClick>
              </a:rPr>
              <a:t>Screen Education | Screen Scotland Website</a:t>
            </a:r>
            <a:endParaRPr lang="en-GB" sz="2200" dirty="0">
              <a:solidFill>
                <a:srgbClr val="0099CC"/>
              </a:solidFill>
              <a:latin typeface="+mj-lt"/>
              <a:ea typeface="+mn-lt"/>
              <a:cs typeface="+mn-lt"/>
            </a:endParaRPr>
          </a:p>
          <a:p>
            <a:pPr marL="0" indent="0">
              <a:buNone/>
            </a:pPr>
            <a:r>
              <a:rPr lang="en-GB" sz="2200" dirty="0">
                <a:latin typeface="+mj-lt"/>
              </a:rPr>
              <a:t>Contact us directly: </a:t>
            </a:r>
            <a:endParaRPr lang="en-GB" sz="2200" dirty="0">
              <a:latin typeface="+mj-lt"/>
              <a:ea typeface="+mn-lt"/>
              <a:cs typeface="+mn-lt"/>
            </a:endParaRPr>
          </a:p>
          <a:p>
            <a:r>
              <a:rPr lang="en-GB" sz="2200" dirty="0">
                <a:solidFill>
                  <a:srgbClr val="0099CC"/>
                </a:solidFill>
                <a:latin typeface="+mj-lt"/>
                <a:hlinkClick r:id="rId5">
                  <a:extLst>
                    <a:ext uri="{A12FA001-AC4F-418D-AE19-62706E023703}">
                      <ahyp:hlinkClr xmlns:ahyp="http://schemas.microsoft.com/office/drawing/2018/hyperlinkcolor" val="tx"/>
                    </a:ext>
                  </a:extLst>
                </a:hlinkClick>
              </a:rPr>
              <a:t>Fi.Milligan-Rennie@creativescotland.com</a:t>
            </a:r>
            <a:r>
              <a:rPr lang="en-GB" sz="2200" dirty="0">
                <a:solidFill>
                  <a:srgbClr val="0099CC"/>
                </a:solidFill>
                <a:latin typeface="+mj-lt"/>
              </a:rPr>
              <a:t> </a:t>
            </a:r>
            <a:r>
              <a:rPr lang="en-GB" sz="2200" dirty="0">
                <a:latin typeface="+mj-lt"/>
              </a:rPr>
              <a:t>Head of Education - Screen</a:t>
            </a:r>
            <a:endParaRPr lang="en-GB" sz="2200" dirty="0">
              <a:latin typeface="+mj-lt"/>
              <a:ea typeface="+mn-lt"/>
              <a:cs typeface="+mn-lt"/>
            </a:endParaRPr>
          </a:p>
          <a:p>
            <a:r>
              <a:rPr lang="en-GB" sz="2200" dirty="0">
                <a:solidFill>
                  <a:srgbClr val="0099CC"/>
                </a:solidFill>
                <a:latin typeface="+mj-lt"/>
                <a:hlinkClick r:id="rId6">
                  <a:extLst>
                    <a:ext uri="{A12FA001-AC4F-418D-AE19-62706E023703}">
                      <ahyp:hlinkClr xmlns:ahyp="http://schemas.microsoft.com/office/drawing/2018/hyperlinkcolor" val="tx"/>
                    </a:ext>
                  </a:extLst>
                </a:hlinkClick>
              </a:rPr>
              <a:t>Gail.Robertson@creativescotland.com</a:t>
            </a:r>
            <a:r>
              <a:rPr lang="en-GB" sz="2200" dirty="0">
                <a:solidFill>
                  <a:srgbClr val="0099CC"/>
                </a:solidFill>
                <a:latin typeface="+mj-lt"/>
              </a:rPr>
              <a:t> </a:t>
            </a:r>
            <a:r>
              <a:rPr lang="en-GB" sz="2200" dirty="0">
                <a:latin typeface="+mj-lt"/>
              </a:rPr>
              <a:t>Screen Education Officer</a:t>
            </a:r>
          </a:p>
          <a:p>
            <a:pPr marL="0" indent="0">
              <a:buNone/>
            </a:pPr>
            <a:r>
              <a:rPr lang="en-GB" sz="2200" dirty="0">
                <a:latin typeface="+mj-lt"/>
                <a:ea typeface="+mn-lt"/>
                <a:cs typeface="+mn-lt"/>
              </a:rPr>
              <a:t>Follow us on Twitter: </a:t>
            </a:r>
          </a:p>
          <a:p>
            <a:r>
              <a:rPr lang="en-GB" sz="2200" dirty="0">
                <a:solidFill>
                  <a:srgbClr val="0099CC"/>
                </a:solidFill>
                <a:latin typeface="+mj-lt"/>
                <a:ea typeface="+mn-lt"/>
                <a:cs typeface="+mn-lt"/>
              </a:rPr>
              <a:t>@ScreenEdScSc</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540541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293914" y="365125"/>
            <a:ext cx="98762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Question</a:t>
            </a:r>
            <a:r>
              <a:rPr lang="en-GB" sz="4800" dirty="0">
                <a:solidFill>
                  <a:srgbClr val="0099CC"/>
                </a:solidFill>
                <a:latin typeface="Avenir Next LT Pro" panose="020B0504020202020204" pitchFamily="34" charset="0"/>
              </a:rPr>
              <a:t> Time</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C1BAFFC4-2BB3-44B5-A9C0-F2DBB809A5ED}"/>
              </a:ext>
            </a:extLst>
          </p:cNvPr>
          <p:cNvPicPr>
            <a:picLocks noChangeAspect="1"/>
          </p:cNvPicPr>
          <p:nvPr/>
        </p:nvPicPr>
        <p:blipFill>
          <a:blip r:embed="rId3"/>
          <a:stretch>
            <a:fillRect/>
          </a:stretch>
        </p:blipFill>
        <p:spPr>
          <a:xfrm>
            <a:off x="380999" y="1774371"/>
            <a:ext cx="9789159" cy="4718504"/>
          </a:xfrm>
          <a:prstGeom prst="rect">
            <a:avLst/>
          </a:prstGeom>
          <a:ln w="76200">
            <a:solidFill>
              <a:srgbClr val="0099CC"/>
            </a:solidFill>
          </a:ln>
        </p:spPr>
      </p:pic>
      <p:sp>
        <p:nvSpPr>
          <p:cNvPr id="10" name="TextBox 9">
            <a:extLst>
              <a:ext uri="{FF2B5EF4-FFF2-40B4-BE49-F238E27FC236}">
                <a16:creationId xmlns:a16="http://schemas.microsoft.com/office/drawing/2014/main" id="{A673A612-C7AC-427D-9DD1-3DACEC1C8444}"/>
              </a:ext>
            </a:extLst>
          </p:cNvPr>
          <p:cNvSpPr txBox="1"/>
          <p:nvPr/>
        </p:nvSpPr>
        <p:spPr>
          <a:xfrm>
            <a:off x="3069772" y="3244334"/>
            <a:ext cx="6139542" cy="369332"/>
          </a:xfrm>
          <a:prstGeom prst="rect">
            <a:avLst/>
          </a:prstGeom>
          <a:noFill/>
        </p:spPr>
        <p:txBody>
          <a:bodyPr wrap="square">
            <a:spAutoFit/>
          </a:bodyPr>
          <a:lstStyle/>
          <a:p>
            <a:r>
              <a:rPr lang="en-GB" b="0" i="0" dirty="0">
                <a:solidFill>
                  <a:srgbClr val="000000"/>
                </a:solidFill>
                <a:effectLst/>
                <a:latin typeface="Times New Roman" panose="02020603050405020304" pitchFamily="18" charset="0"/>
              </a:rPr>
              <a:t> </a:t>
            </a:r>
            <a:endParaRPr lang="en-GB" dirty="0"/>
          </a:p>
        </p:txBody>
      </p:sp>
    </p:spTree>
    <p:extLst>
      <p:ext uri="{BB962C8B-B14F-4D97-AF65-F5344CB8AC3E}">
        <p14:creationId xmlns:p14="http://schemas.microsoft.com/office/powerpoint/2010/main" val="12093151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Next month’s</a:t>
            </a:r>
            <a:r>
              <a:rPr lang="en-GB" sz="4800" dirty="0">
                <a:solidFill>
                  <a:srgbClr val="0099CC"/>
                </a:solidFill>
                <a:latin typeface="Avenir Next LT Pro" panose="020B0504020202020204" pitchFamily="34" charset="0"/>
              </a:rPr>
              <a:t> Tuesday Team Talk</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54474" cy="4765675"/>
          </a:xfrm>
          <a:ln>
            <a:noFill/>
          </a:ln>
        </p:spPr>
        <p:txBody>
          <a:bodyPr vert="horz" lIns="91440" tIns="45720" rIns="91440" bIns="45720" rtlCol="0" anchor="ctr">
            <a:noAutofit/>
          </a:bodyPr>
          <a:lstStyle/>
          <a:p>
            <a:pPr marL="0" indent="0" algn="ctr">
              <a:buNone/>
            </a:pPr>
            <a:r>
              <a:rPr lang="en-GB" sz="4400" dirty="0">
                <a:solidFill>
                  <a:srgbClr val="0099CC"/>
                </a:solidFill>
                <a:latin typeface="+mj-lt"/>
              </a:rPr>
              <a:t>Cinema Paradiso: Cinemas and Schools  </a:t>
            </a:r>
          </a:p>
          <a:p>
            <a:pPr marL="0" indent="0" algn="ctr">
              <a:buNone/>
            </a:pPr>
            <a:endParaRPr lang="en-GB" sz="800" dirty="0">
              <a:latin typeface="+mj-lt"/>
            </a:endParaRPr>
          </a:p>
          <a:p>
            <a:pPr marL="0" indent="0" algn="ctr">
              <a:buNone/>
            </a:pPr>
            <a:r>
              <a:rPr lang="en-GB" sz="3200" dirty="0">
                <a:latin typeface="+mj-lt"/>
              </a:rPr>
              <a:t>Representatives from Scottish cinemas will share their Screen Education resources and opportunities to encourage both schools and young people to get the most our of their cinema-going experience. </a:t>
            </a:r>
          </a:p>
          <a:p>
            <a:pPr marL="0" indent="0" algn="ctr">
              <a:buNone/>
            </a:pPr>
            <a:endParaRPr lang="en-GB" sz="800" dirty="0">
              <a:latin typeface="+mj-lt"/>
            </a:endParaRPr>
          </a:p>
          <a:p>
            <a:pPr marL="0" indent="0" algn="ctr">
              <a:buNone/>
            </a:pPr>
            <a:r>
              <a:rPr lang="en-GB" sz="3200" dirty="0">
                <a:solidFill>
                  <a:srgbClr val="0099CC"/>
                </a:solidFill>
                <a:latin typeface="+mj-lt"/>
              </a:rPr>
              <a:t>Tuesday 14 June 2022: 4.30pm-5.30pm</a:t>
            </a:r>
            <a:r>
              <a:rPr lang="en-GB" sz="3200" dirty="0">
                <a:latin typeface="+mj-lt"/>
              </a:rPr>
              <a:t> </a:t>
            </a:r>
            <a:endParaRPr lang="en-GB"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64504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15686" y="365125"/>
            <a:ext cx="9854474"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Padlet</a:t>
            </a:r>
            <a:r>
              <a:rPr lang="en-GB" sz="4800" dirty="0">
                <a:solidFill>
                  <a:srgbClr val="0099CC"/>
                </a:solidFill>
                <a:latin typeface="Avenir Next LT Pro" panose="020B0504020202020204" pitchFamily="34" charset="0"/>
              </a:rPr>
              <a:t> Feedback</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15686" y="1727199"/>
            <a:ext cx="9802354" cy="4765675"/>
          </a:xfrm>
          <a:ln>
            <a:noFill/>
          </a:ln>
        </p:spPr>
        <p:txBody>
          <a:bodyPr vert="horz" lIns="91440" tIns="45720" rIns="91440" bIns="45720" rtlCol="0" anchor="ctr">
            <a:noAutofit/>
          </a:bodyPr>
          <a:lstStyle/>
          <a:p>
            <a:r>
              <a:rPr lang="en-GB" sz="2800" b="0" i="0" u="none" strike="noStrike" dirty="0">
                <a:solidFill>
                  <a:srgbClr val="000000"/>
                </a:solidFill>
                <a:effectLst/>
                <a:latin typeface="+mj-lt"/>
              </a:rPr>
              <a:t>The Screen Education Team want </a:t>
            </a:r>
            <a:r>
              <a:rPr lang="en-GB" sz="2800" dirty="0">
                <a:solidFill>
                  <a:srgbClr val="000000"/>
                </a:solidFill>
                <a:latin typeface="+mj-lt"/>
              </a:rPr>
              <a:t>their Tuesday Team Talks – and everything they do – to be led by those on the ground, so y</a:t>
            </a:r>
            <a:r>
              <a:rPr lang="en-GB" sz="2800" b="0" i="0" u="none" strike="noStrike" dirty="0">
                <a:solidFill>
                  <a:srgbClr val="000000"/>
                </a:solidFill>
                <a:effectLst/>
                <a:latin typeface="+mj-lt"/>
              </a:rPr>
              <a:t>our feedback is really important to us.</a:t>
            </a:r>
          </a:p>
          <a:p>
            <a:r>
              <a:rPr lang="en-GB" sz="2800" b="0" i="0" u="none" strike="noStrike" dirty="0">
                <a:solidFill>
                  <a:srgbClr val="000000"/>
                </a:solidFill>
                <a:effectLst/>
                <a:latin typeface="+mj-lt"/>
              </a:rPr>
              <a:t>Please take the time to leave us some feedback on today’s session on our Padlet:</a:t>
            </a:r>
          </a:p>
          <a:p>
            <a:r>
              <a:rPr lang="en-GB" sz="2800" dirty="0">
                <a:solidFill>
                  <a:srgbClr val="0099CC"/>
                </a:solidFill>
                <a:latin typeface="+mj-lt"/>
                <a:hlinkClick r:id="rId2">
                  <a:extLst>
                    <a:ext uri="{A12FA001-AC4F-418D-AE19-62706E023703}">
                      <ahyp:hlinkClr xmlns:ahyp="http://schemas.microsoft.com/office/drawing/2018/hyperlinkcolor" val="tx"/>
                    </a:ext>
                  </a:extLst>
                </a:hlinkClick>
              </a:rPr>
              <a:t>The Book Thief: Teaching Film for Higher and Nat 5 English (padlet.com)</a:t>
            </a:r>
            <a:endParaRPr lang="en-GB" sz="2800" dirty="0">
              <a:solidFill>
                <a:srgbClr val="0099CC"/>
              </a:solidFill>
              <a:latin typeface="+mj-lt"/>
            </a:endParaRPr>
          </a:p>
          <a:p>
            <a:r>
              <a:rPr lang="en-GB" sz="2800" b="0" i="0" u="none" strike="noStrike" dirty="0">
                <a:solidFill>
                  <a:srgbClr val="000000"/>
                </a:solidFill>
                <a:effectLst/>
                <a:latin typeface="+mj-lt"/>
              </a:rPr>
              <a:t>The link has also been posted in the meeting chat.</a:t>
            </a:r>
            <a:r>
              <a:rPr lang="en-GB" sz="2800" b="0" i="0" dirty="0">
                <a:solidFill>
                  <a:srgbClr val="000000"/>
                </a:solidFill>
                <a:effectLst/>
                <a:latin typeface="+mj-lt"/>
              </a:rPr>
              <a:t>​</a:t>
            </a:r>
          </a:p>
          <a:p>
            <a:endParaRPr lang="en-GB" sz="800" b="0" i="0" dirty="0">
              <a:solidFill>
                <a:srgbClr val="000000"/>
              </a:solidFill>
              <a:effectLst/>
              <a:latin typeface="+mj-lt"/>
            </a:endParaRPr>
          </a:p>
          <a:p>
            <a:pPr marL="0" indent="0" algn="ctr">
              <a:buNone/>
            </a:pPr>
            <a:r>
              <a:rPr lang="en-GB" sz="4800" dirty="0">
                <a:solidFill>
                  <a:srgbClr val="0099CC"/>
                </a:solidFill>
                <a:latin typeface="+mj-lt"/>
              </a:rPr>
              <a:t>Thank you!</a:t>
            </a:r>
            <a:endParaRPr lang="en-GB" dirty="0">
              <a:latin typeface="+mj-lt"/>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sz="1600"/>
          </a:p>
          <a:p>
            <a:endParaRPr lang="en-GB"/>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15200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Euan </a:t>
            </a:r>
            <a:r>
              <a:rPr lang="en-GB" sz="4800" dirty="0">
                <a:solidFill>
                  <a:srgbClr val="0099CC"/>
                </a:solidFill>
                <a:latin typeface="Avenir Next LT Pro" panose="020B0504020202020204" pitchFamily="34" charset="0"/>
              </a:rPr>
              <a:t>McGrouther</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rmAutofit/>
          </a:bodyPr>
          <a:lstStyle/>
          <a:p>
            <a:pPr marL="0" indent="0" algn="just">
              <a:lnSpc>
                <a:spcPct val="107000"/>
              </a:lnSpc>
              <a:spcAft>
                <a:spcPts val="800"/>
              </a:spcAft>
              <a:buNone/>
            </a:pPr>
            <a:r>
              <a:rPr lang="en-US" b="1" dirty="0">
                <a:effectLst/>
                <a:latin typeface="+mj-lt"/>
                <a:ea typeface="Calibri" panose="020F0502020204030204" pitchFamily="34" charset="0"/>
                <a:cs typeface="Times New Roman" panose="02020603050405020304" pitchFamily="18" charset="0"/>
              </a:rPr>
              <a:t>Euan McGrouther</a:t>
            </a:r>
            <a:r>
              <a:rPr lang="en-US" dirty="0">
                <a:effectLst/>
                <a:latin typeface="+mj-lt"/>
                <a:ea typeface="Calibri" panose="020F0502020204030204" pitchFamily="34" charset="0"/>
                <a:cs typeface="Times New Roman" panose="02020603050405020304" pitchFamily="18" charset="0"/>
              </a:rPr>
              <a:t> </a:t>
            </a:r>
            <a:r>
              <a:rPr lang="en-GB" dirty="0">
                <a:effectLst/>
                <a:latin typeface="+mj-lt"/>
                <a:ea typeface="Calibri" panose="020F0502020204030204" pitchFamily="34" charset="0"/>
                <a:cs typeface="Times New Roman" panose="02020603050405020304" pitchFamily="18" charset="0"/>
              </a:rPr>
              <a:t>qualified as an English teacher in 2008. As well as English he has spent a year as an ASN teacher and taught Psychology at Higher. He has taught in every High School in Clackmannanshire but has been permanently at </a:t>
            </a:r>
            <a:r>
              <a:rPr lang="en-GB" dirty="0" err="1">
                <a:effectLst/>
                <a:latin typeface="+mj-lt"/>
                <a:ea typeface="Calibri" panose="020F0502020204030204" pitchFamily="34" charset="0"/>
                <a:cs typeface="Times New Roman" panose="02020603050405020304" pitchFamily="18" charset="0"/>
              </a:rPr>
              <a:t>Alloa</a:t>
            </a:r>
            <a:r>
              <a:rPr lang="en-GB" dirty="0">
                <a:effectLst/>
                <a:latin typeface="+mj-lt"/>
                <a:ea typeface="Calibri" panose="020F0502020204030204" pitchFamily="34" charset="0"/>
                <a:cs typeface="Times New Roman" panose="02020603050405020304" pitchFamily="18" charset="0"/>
              </a:rPr>
              <a:t> Academy since 2017. Next year he will be undertaking the teaching of Media as a standalone subject as well as English. </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491CA23C-8C71-B96A-CB43-B114D1B88E43}"/>
              </a:ext>
            </a:extLst>
          </p:cNvPr>
          <p:cNvPicPr>
            <a:picLocks noChangeAspect="1"/>
          </p:cNvPicPr>
          <p:nvPr/>
        </p:nvPicPr>
        <p:blipFill>
          <a:blip r:embed="rId3"/>
          <a:stretch>
            <a:fillRect/>
          </a:stretch>
        </p:blipFill>
        <p:spPr>
          <a:xfrm>
            <a:off x="7539285" y="2715215"/>
            <a:ext cx="2550160" cy="23752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25972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Nicola </a:t>
            </a:r>
            <a:r>
              <a:rPr lang="en-GB" sz="4800" dirty="0">
                <a:solidFill>
                  <a:srgbClr val="0099CC"/>
                </a:solidFill>
                <a:latin typeface="Avenir Next LT Pro" panose="020B0504020202020204" pitchFamily="34" charset="0"/>
              </a:rPr>
              <a:t>Daniel</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Autofit/>
          </a:bodyPr>
          <a:lstStyle/>
          <a:p>
            <a:pPr marL="0" indent="0" algn="just">
              <a:lnSpc>
                <a:spcPct val="107000"/>
              </a:lnSpc>
              <a:spcAft>
                <a:spcPts val="800"/>
              </a:spcAft>
              <a:buNone/>
            </a:pPr>
            <a:r>
              <a:rPr lang="en-GB" b="1" dirty="0">
                <a:latin typeface="+mj-lt"/>
                <a:ea typeface="Calibri" panose="020F0502020204030204" pitchFamily="34" charset="0"/>
                <a:cs typeface="Calibri" panose="020F0502020204030204" pitchFamily="34" charset="0"/>
              </a:rPr>
              <a:t>Nicola Daniel is </a:t>
            </a:r>
            <a:r>
              <a:rPr lang="en-GB" dirty="0">
                <a:effectLst/>
                <a:latin typeface="+mj-lt"/>
                <a:ea typeface="Calibri" panose="020F0502020204030204" pitchFamily="34" charset="0"/>
                <a:cs typeface="Calibri" panose="020F0502020204030204" pitchFamily="34" charset="0"/>
              </a:rPr>
              <a:t>Head of English and Media at Broughton High School in Edinburgh and author of two books on National 5 English. She is Lead Teacher of English for City of Edinburgh Council and an experienced SQA marker. </a:t>
            </a:r>
            <a:endParaRPr lang="en-GB" dirty="0">
              <a:effectLst/>
              <a:latin typeface="+mj-l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936D3CFA-7D90-0332-CB59-A5F6E7DC2C22}"/>
              </a:ext>
            </a:extLst>
          </p:cNvPr>
          <p:cNvPicPr>
            <a:picLocks noChangeAspect="1"/>
          </p:cNvPicPr>
          <p:nvPr/>
        </p:nvPicPr>
        <p:blipFill>
          <a:blip r:embed="rId3"/>
          <a:stretch>
            <a:fillRect/>
          </a:stretch>
        </p:blipFill>
        <p:spPr>
          <a:xfrm>
            <a:off x="7458570" y="2481595"/>
            <a:ext cx="2711589" cy="27115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23608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Gail </a:t>
            </a:r>
            <a:r>
              <a:rPr lang="en-GB" sz="4800" dirty="0">
                <a:solidFill>
                  <a:srgbClr val="0099CC"/>
                </a:solidFill>
                <a:latin typeface="Avenir Next LT Pro" panose="020B0504020202020204" pitchFamily="34" charset="0"/>
              </a:rPr>
              <a:t>Robertson</a:t>
            </a:r>
          </a:p>
        </p:txBody>
      </p:sp>
      <p:sp>
        <p:nvSpPr>
          <p:cNvPr id="3" name="Content Placeholder 2">
            <a:extLst>
              <a:ext uri="{FF2B5EF4-FFF2-40B4-BE49-F238E27FC236}">
                <a16:creationId xmlns:a16="http://schemas.microsoft.com/office/drawing/2014/main" id="{B3820157-85E4-4C98-8D98-A90A9AE3CA45}"/>
              </a:ext>
            </a:extLst>
          </p:cNvPr>
          <p:cNvSpPr>
            <a:spLocks noGrp="1"/>
          </p:cNvSpPr>
          <p:nvPr>
            <p:ph idx="1"/>
          </p:nvPr>
        </p:nvSpPr>
        <p:spPr>
          <a:xfrm>
            <a:off x="370114" y="1727199"/>
            <a:ext cx="6793816" cy="4765675"/>
          </a:xfrm>
          <a:ln>
            <a:noFill/>
          </a:ln>
        </p:spPr>
        <p:txBody>
          <a:bodyPr vert="horz" lIns="91440" tIns="45720" rIns="91440" bIns="45720" rtlCol="0" anchor="ctr">
            <a:noAutofit/>
          </a:bodyPr>
          <a:lstStyle/>
          <a:p>
            <a:pPr marL="0" indent="0" algn="just">
              <a:lnSpc>
                <a:spcPct val="107000"/>
              </a:lnSpc>
              <a:spcAft>
                <a:spcPts val="800"/>
              </a:spcAft>
              <a:buNone/>
            </a:pPr>
            <a:r>
              <a:rPr lang="en-GB" sz="2400" b="1" dirty="0">
                <a:latin typeface="+mj-lt"/>
                <a:ea typeface="Calibri" panose="020F0502020204030204" pitchFamily="34" charset="0"/>
                <a:cs typeface="Calibri" panose="020F0502020204030204" pitchFamily="34" charset="0"/>
              </a:rPr>
              <a:t>Gail Robertson</a:t>
            </a:r>
            <a:r>
              <a:rPr lang="en-GB" sz="2400" b="1" dirty="0">
                <a:effectLst/>
                <a:latin typeface="+mj-lt"/>
                <a:ea typeface="Calibri" panose="020F0502020204030204" pitchFamily="34" charset="0"/>
                <a:cs typeface="Calibri" panose="020F0502020204030204" pitchFamily="34" charset="0"/>
              </a:rPr>
              <a:t> </a:t>
            </a:r>
            <a:r>
              <a:rPr lang="en-GB" sz="2400" dirty="0">
                <a:effectLst/>
                <a:latin typeface="+mj-lt"/>
                <a:ea typeface="Calibri" panose="020F0502020204030204" pitchFamily="34" charset="0"/>
                <a:cs typeface="Calibri" panose="020F0502020204030204" pitchFamily="34" charset="0"/>
              </a:rPr>
              <a:t>is Screen Scotland’s Screen Education Officer.  She attended the University of Stirling where she received an Honours degree in Film &amp; Media/English before training to become a Secondary Media and English teacher.  Over 15 years she taught in Fife, Perth &amp; Kinross, Edinburgh and London, gathering knowledge of a wide variety of educational approaches, curriculum needs and teaching strategies which are now utilised in her new role to ensure screen is at the centre of Scottish education.</a:t>
            </a:r>
            <a:endParaRPr lang="en-GB" sz="2400" dirty="0">
              <a:effectLst/>
              <a:latin typeface="+mj-l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Text&#10;&#10;Description automatically generated">
            <a:extLst>
              <a:ext uri="{FF2B5EF4-FFF2-40B4-BE49-F238E27FC236}">
                <a16:creationId xmlns:a16="http://schemas.microsoft.com/office/drawing/2014/main" id="{DE56BA7B-2407-96A2-AD02-A22CC0A7CC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8571" y="2561754"/>
            <a:ext cx="2711589" cy="27115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59942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Writing About Film: </a:t>
            </a:r>
            <a:r>
              <a:rPr lang="en-GB" sz="4800" dirty="0">
                <a:solidFill>
                  <a:srgbClr val="0099CC"/>
                </a:solidFill>
                <a:latin typeface="Avenir Next LT Pro" panose="020B0504020202020204" pitchFamily="34" charset="0"/>
              </a:rPr>
              <a:t>Word Banks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C47845C0-CF53-7E14-1481-4A8F441E2438}"/>
              </a:ext>
            </a:extLst>
          </p:cNvPr>
          <p:cNvPicPr>
            <a:picLocks noChangeAspect="1"/>
          </p:cNvPicPr>
          <p:nvPr/>
        </p:nvPicPr>
        <p:blipFill>
          <a:blip r:embed="rId3"/>
          <a:stretch>
            <a:fillRect/>
          </a:stretch>
        </p:blipFill>
        <p:spPr>
          <a:xfrm>
            <a:off x="370114" y="1756123"/>
            <a:ext cx="9800046" cy="4812198"/>
          </a:xfrm>
          <a:prstGeom prst="rect">
            <a:avLst/>
          </a:prstGeom>
          <a:ln>
            <a:solidFill>
              <a:schemeClr val="tx1"/>
            </a:solidFill>
          </a:ln>
        </p:spPr>
      </p:pic>
    </p:spTree>
    <p:extLst>
      <p:ext uri="{BB962C8B-B14F-4D97-AF65-F5344CB8AC3E}">
        <p14:creationId xmlns:p14="http://schemas.microsoft.com/office/powerpoint/2010/main" val="3798605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FDCBC-70BA-423E-BBF0-ECA389ECFDA3}"/>
              </a:ext>
            </a:extLst>
          </p:cNvPr>
          <p:cNvSpPr>
            <a:spLocks noGrp="1"/>
          </p:cNvSpPr>
          <p:nvPr>
            <p:ph type="title"/>
          </p:nvPr>
        </p:nvSpPr>
        <p:spPr>
          <a:xfrm>
            <a:off x="370114" y="365125"/>
            <a:ext cx="9800046" cy="1067435"/>
          </a:xfrm>
          <a:solidFill>
            <a:schemeClr val="tx1"/>
          </a:solidFill>
          <a:ln>
            <a:solidFill>
              <a:schemeClr val="tx1"/>
            </a:solidFill>
          </a:ln>
        </p:spPr>
        <p:txBody>
          <a:bodyPr>
            <a:normAutofit/>
          </a:bodyPr>
          <a:lstStyle/>
          <a:p>
            <a:r>
              <a:rPr lang="en-GB" sz="4800" dirty="0">
                <a:solidFill>
                  <a:schemeClr val="bg1"/>
                </a:solidFill>
                <a:latin typeface="Avenir Next LT Pro" panose="020B0504020202020204" pitchFamily="34" charset="0"/>
              </a:rPr>
              <a:t>Writing About Film: </a:t>
            </a:r>
            <a:r>
              <a:rPr lang="en-GB" sz="4800" dirty="0">
                <a:solidFill>
                  <a:srgbClr val="0099CC"/>
                </a:solidFill>
                <a:latin typeface="Avenir Next LT Pro" panose="020B0504020202020204" pitchFamily="34" charset="0"/>
              </a:rPr>
              <a:t>Film Reviews</a:t>
            </a:r>
          </a:p>
        </p:txBody>
      </p:sp>
      <p:sp>
        <p:nvSpPr>
          <p:cNvPr id="6" name="TextBox 5">
            <a:extLst>
              <a:ext uri="{FF2B5EF4-FFF2-40B4-BE49-F238E27FC236}">
                <a16:creationId xmlns:a16="http://schemas.microsoft.com/office/drawing/2014/main" id="{B7A4087D-66D3-4C61-80B6-032470A4F4E8}"/>
              </a:ext>
            </a:extLst>
          </p:cNvPr>
          <p:cNvSpPr txBox="1"/>
          <p:nvPr/>
        </p:nvSpPr>
        <p:spPr>
          <a:xfrm>
            <a:off x="10464801" y="289679"/>
            <a:ext cx="1727200" cy="6278642"/>
          </a:xfrm>
          <a:prstGeom prst="rect">
            <a:avLst/>
          </a:prstGeom>
          <a:solidFill>
            <a:srgbClr val="0099CC"/>
          </a:solidFill>
        </p:spPr>
        <p:txBody>
          <a:bodyPr wrap="square" rtlCol="0">
            <a:spAutoFit/>
          </a:bodyPr>
          <a:lstStyle/>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pic>
        <p:nvPicPr>
          <p:cNvPr id="9" name="Picture 8" descr="A picture containing graphical user interface&#10;&#10;Description automatically generated">
            <a:extLst>
              <a:ext uri="{FF2B5EF4-FFF2-40B4-BE49-F238E27FC236}">
                <a16:creationId xmlns:a16="http://schemas.microsoft.com/office/drawing/2014/main" id="{9C06D057-7F75-4C49-9B77-64FAB04FA3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5177" y="2955138"/>
            <a:ext cx="1697245" cy="9477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3F38CD56-A1E7-E5EC-6A0C-904B8CEECD03}"/>
              </a:ext>
            </a:extLst>
          </p:cNvPr>
          <p:cNvPicPr>
            <a:picLocks noChangeAspect="1"/>
          </p:cNvPicPr>
          <p:nvPr/>
        </p:nvPicPr>
        <p:blipFill>
          <a:blip r:embed="rId3"/>
          <a:stretch>
            <a:fillRect/>
          </a:stretch>
        </p:blipFill>
        <p:spPr>
          <a:xfrm>
            <a:off x="378597" y="1639098"/>
            <a:ext cx="6501174" cy="3629822"/>
          </a:xfrm>
          <a:prstGeom prst="rect">
            <a:avLst/>
          </a:prstGeom>
          <a:ln>
            <a:solidFill>
              <a:schemeClr val="tx1"/>
            </a:solidFill>
          </a:ln>
        </p:spPr>
      </p:pic>
      <p:pic>
        <p:nvPicPr>
          <p:cNvPr id="7" name="Picture 6">
            <a:extLst>
              <a:ext uri="{FF2B5EF4-FFF2-40B4-BE49-F238E27FC236}">
                <a16:creationId xmlns:a16="http://schemas.microsoft.com/office/drawing/2014/main" id="{AB3C70C5-7907-18EC-0055-250CC3C0F8A1}"/>
              </a:ext>
            </a:extLst>
          </p:cNvPr>
          <p:cNvPicPr>
            <a:picLocks noChangeAspect="1"/>
          </p:cNvPicPr>
          <p:nvPr/>
        </p:nvPicPr>
        <p:blipFill>
          <a:blip r:embed="rId4"/>
          <a:stretch>
            <a:fillRect/>
          </a:stretch>
        </p:blipFill>
        <p:spPr>
          <a:xfrm>
            <a:off x="3820886" y="2987625"/>
            <a:ext cx="6349274" cy="3580696"/>
          </a:xfrm>
          <a:prstGeom prst="rect">
            <a:avLst/>
          </a:prstGeom>
          <a:ln>
            <a:solidFill>
              <a:schemeClr val="tx1"/>
            </a:solidFill>
          </a:ln>
        </p:spPr>
      </p:pic>
    </p:spTree>
    <p:extLst>
      <p:ext uri="{BB962C8B-B14F-4D97-AF65-F5344CB8AC3E}">
        <p14:creationId xmlns:p14="http://schemas.microsoft.com/office/powerpoint/2010/main" val="1941181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8348808-A74A-44D4-97E7-D8645D4681B1}"/>
              </a:ext>
            </a:extLst>
          </p:cNvPr>
          <p:cNvPicPr>
            <a:picLocks noChangeAspect="1"/>
          </p:cNvPicPr>
          <p:nvPr/>
        </p:nvPicPr>
        <p:blipFill rotWithShape="1">
          <a:blip r:embed="rId2">
            <a:alphaModFix/>
          </a:blip>
          <a:srcRect t="881"/>
          <a:stretch/>
        </p:blipFill>
        <p:spPr>
          <a:xfrm>
            <a:off x="20" y="10"/>
            <a:ext cx="12191980" cy="6857990"/>
          </a:xfrm>
          <a:prstGeom prst="rect">
            <a:avLst/>
          </a:prstGeom>
        </p:spPr>
      </p:pic>
      <p:sp>
        <p:nvSpPr>
          <p:cNvPr id="2" name="Title 1">
            <a:extLst>
              <a:ext uri="{FF2B5EF4-FFF2-40B4-BE49-F238E27FC236}">
                <a16:creationId xmlns:a16="http://schemas.microsoft.com/office/drawing/2014/main" id="{DD9ADFA5-8E8F-42E4-B47E-DD2729FBA173}"/>
              </a:ext>
            </a:extLst>
          </p:cNvPr>
          <p:cNvSpPr>
            <a:spLocks noGrp="1"/>
          </p:cNvSpPr>
          <p:nvPr>
            <p:ph type="ctrTitle"/>
          </p:nvPr>
        </p:nvSpPr>
        <p:spPr>
          <a:xfrm>
            <a:off x="2843938" y="226568"/>
            <a:ext cx="6504120" cy="1965960"/>
          </a:xfrm>
          <a:solidFill>
            <a:schemeClr val="tx1"/>
          </a:solidFill>
          <a:ln>
            <a:solidFill>
              <a:srgbClr val="0099CC"/>
            </a:solidFill>
          </a:ln>
        </p:spPr>
        <p:txBody>
          <a:bodyPr anchor="ctr">
            <a:noAutofit/>
          </a:bodyPr>
          <a:lstStyle/>
          <a:p>
            <a:r>
              <a:rPr lang="en-GB" dirty="0">
                <a:solidFill>
                  <a:schemeClr val="bg1"/>
                </a:solidFill>
                <a:latin typeface="Tw Cen MT" panose="020B0602020104020603" pitchFamily="34" charset="0"/>
              </a:rPr>
              <a:t>Writing About Film </a:t>
            </a:r>
            <a:r>
              <a:rPr lang="en-GB" dirty="0">
                <a:solidFill>
                  <a:srgbClr val="0099CC"/>
                </a:solidFill>
                <a:latin typeface="Tw Cen MT" panose="020B0602020104020603" pitchFamily="34" charset="0"/>
              </a:rPr>
              <a:t>Critical Essays</a:t>
            </a:r>
          </a:p>
        </p:txBody>
      </p:sp>
      <p:pic>
        <p:nvPicPr>
          <p:cNvPr id="8" name="Picture 7">
            <a:extLst>
              <a:ext uri="{FF2B5EF4-FFF2-40B4-BE49-F238E27FC236}">
                <a16:creationId xmlns:a16="http://schemas.microsoft.com/office/drawing/2014/main" id="{2C036E09-05A2-4861-A23B-183526821C87}"/>
              </a:ext>
            </a:extLst>
          </p:cNvPr>
          <p:cNvPicPr>
            <a:picLocks noChangeAspect="1"/>
          </p:cNvPicPr>
          <p:nvPr/>
        </p:nvPicPr>
        <p:blipFill>
          <a:blip r:embed="rId3"/>
          <a:stretch>
            <a:fillRect/>
          </a:stretch>
        </p:blipFill>
        <p:spPr>
          <a:xfrm>
            <a:off x="9924841" y="5434534"/>
            <a:ext cx="1944625" cy="804932"/>
          </a:xfrm>
          <a:prstGeom prst="rect">
            <a:avLst/>
          </a:prstGeom>
        </p:spPr>
      </p:pic>
      <p:pic>
        <p:nvPicPr>
          <p:cNvPr id="4" name="Picture 3" descr="Icon&#10;&#10;Description automatically generated">
            <a:extLst>
              <a:ext uri="{FF2B5EF4-FFF2-40B4-BE49-F238E27FC236}">
                <a16:creationId xmlns:a16="http://schemas.microsoft.com/office/drawing/2014/main" id="{A26A98CB-E14A-4303-BCDC-5839741BD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898" y="5389220"/>
            <a:ext cx="6591639" cy="9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872F167B-3916-4FEB-9B35-3953B7A89999}"/>
              </a:ext>
            </a:extLst>
          </p:cNvPr>
          <p:cNvPicPr>
            <a:picLocks noChangeAspect="1"/>
          </p:cNvPicPr>
          <p:nvPr/>
        </p:nvPicPr>
        <p:blipFill>
          <a:blip r:embed="rId5"/>
          <a:stretch>
            <a:fillRect/>
          </a:stretch>
        </p:blipFill>
        <p:spPr>
          <a:xfrm>
            <a:off x="8343463" y="5515201"/>
            <a:ext cx="1385685" cy="5341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24427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d7ce166-acc6-4f01-b8ec-4eed270bebe0" xsi:nil="true"/>
    <_ModernAudienceTargetUserField xmlns="0d7ce166-acc6-4f01-b8ec-4eed270bebe0">
      <UserInfo>
        <DisplayName/>
        <AccountId xsi:nil="true"/>
        <AccountType/>
      </UserInfo>
    </_ModernAudienceTargetUserField>
    <Poilcy xmlns="0d7ce166-acc6-4f01-b8ec-4eed270bebe0">Intranet 1</Poilcy>
    <Intranet xmlns="0d7ce166-acc6-4f01-b8ec-4eed270bebe0" xsi:nil="true"/>
    <status xmlns="0d7ce166-acc6-4f01-b8ec-4eed270bebe0">true</status>
    <TaxCatchAll xmlns="f07e8e4d-f013-42ca-9eed-37a101d0488d" xsi:nil="true"/>
    <lcf76f155ced4ddcb4097134ff3c332f xmlns="0d7ce166-acc6-4f01-b8ec-4eed270bebe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4A5177C66A44194F0CE4855626A87" ma:contentTypeVersion="23" ma:contentTypeDescription="Create a new document." ma:contentTypeScope="" ma:versionID="8ccd87644e9081039ec357f52d0b040a">
  <xsd:schema xmlns:xsd="http://www.w3.org/2001/XMLSchema" xmlns:xs="http://www.w3.org/2001/XMLSchema" xmlns:p="http://schemas.microsoft.com/office/2006/metadata/properties" xmlns:ns2="f07e8e4d-f013-42ca-9eed-37a101d0488d" xmlns:ns3="0d7ce166-acc6-4f01-b8ec-4eed270bebe0" targetNamespace="http://schemas.microsoft.com/office/2006/metadata/properties" ma:root="true" ma:fieldsID="47c7ae8e2489c55e8c1108397fc6f6ab" ns2:_="" ns3:_="">
    <xsd:import namespace="f07e8e4d-f013-42ca-9eed-37a101d0488d"/>
    <xsd:import namespace="0d7ce166-acc6-4f01-b8ec-4eed270beb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_Flow_SignoffStatus" minOccurs="0"/>
                <xsd:element ref="ns3:status" minOccurs="0"/>
                <xsd:element ref="ns3:Poilcy" minOccurs="0"/>
                <xsd:element ref="ns3:Intranet" minOccurs="0"/>
                <xsd:element ref="ns3:MediaLengthInSeconds" minOccurs="0"/>
                <xsd:element ref="ns3:_ModernAudienceTargetUserField" minOccurs="0"/>
                <xsd:element ref="ns3:_ModernAudienceAadObjectI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e8e4d-f013-42ca-9eed-37a101d04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9" nillable="true" ma:displayName="Taxonomy Catch All Column" ma:hidden="true" ma:list="{34720ea3-277f-4934-857e-c33a9c6aacc1}" ma:internalName="TaxCatchAll" ma:showField="CatchAllData" ma:web="f07e8e4d-f013-42ca-9eed-37a101d0488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d7ce166-acc6-4f01-b8ec-4eed270beb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Flow_SignoffStatus" ma:index="20" nillable="true" ma:displayName="Sign-off status" ma:internalName="Sign_x002d_off_x0020_status">
      <xsd:simpleType>
        <xsd:restriction base="dms:Text"/>
      </xsd:simpleType>
    </xsd:element>
    <xsd:element name="status" ma:index="21" nillable="true" ma:displayName="status" ma:default="1" ma:format="Dropdown" ma:internalName="status">
      <xsd:simpleType>
        <xsd:restriction base="dms:Boolean"/>
      </xsd:simpleType>
    </xsd:element>
    <xsd:element name="Poilcy" ma:index="22" nillable="true" ma:displayName="Poilcy" ma:default="Intranet 1" ma:format="Dropdown" ma:internalName="Poilcy">
      <xsd:simpleType>
        <xsd:union memberTypes="dms:Text">
          <xsd:simpleType>
            <xsd:restriction base="dms:Choice">
              <xsd:enumeration value="Intranet 1"/>
              <xsd:enumeration value="Intranet 2"/>
              <xsd:enumeration value="Intranet 3"/>
            </xsd:restriction>
          </xsd:simpleType>
        </xsd:union>
      </xsd:simpleType>
    </xsd:element>
    <xsd:element name="Intranet" ma:index="23" nillable="true" ma:displayName="Intranet" ma:format="Dropdown" ma:internalName="Intranet">
      <xsd:simpleType>
        <xsd:union memberTypes="dms:Text">
          <xsd:simpleType>
            <xsd:restriction base="dms:Choice">
              <xsd:enumeration value="Intranet"/>
              <xsd:enumeration value="Enter Choice #2"/>
              <xsd:enumeration value="Enter Choice #3"/>
            </xsd:restriction>
          </xsd:simpleType>
        </xsd:union>
      </xsd:simpleType>
    </xsd:element>
    <xsd:element name="MediaLengthInSeconds" ma:index="24" nillable="true" ma:displayName="Length (seconds)" ma:internalName="MediaLengthInSeconds" ma:readOnly="true">
      <xsd:simpleType>
        <xsd:restriction base="dms:Unknown"/>
      </xsd:simpleType>
    </xsd:element>
    <xsd:element name="_ModernAudienceTargetUserField" ma:index="2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6" nillable="true" ma:displayName="AudienceIds" ma:list="{b7d9da7d-f033-4ab3-be04-615275f198e3}" ma:internalName="_ModernAudienceAadObjectIds" ma:readOnly="true" ma:showField="_AadObjectIdForUser" ma:web="f07e8e4d-f013-42ca-9eed-37a101d0488d">
      <xsd:complexType>
        <xsd:complexContent>
          <xsd:extension base="dms:MultiChoiceLookup">
            <xsd:sequence>
              <xsd:element name="Value" type="dms:Lookup" maxOccurs="unbounded" minOccurs="0" nillable="true"/>
            </xsd:sequence>
          </xsd:extension>
        </xsd:complexContent>
      </xsd:complex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5a327e9c-72b1-4bd1-acaa-cda1cf78f2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DCF322-ED66-4250-9AD6-C003AE007EB4}">
  <ds:schemaRefs>
    <ds:schemaRef ds:uri="http://schemas.microsoft.com/office/2006/metadata/properties"/>
    <ds:schemaRef ds:uri="http://schemas.microsoft.com/office/infopath/2007/PartnerControls"/>
    <ds:schemaRef ds:uri="0d7ce166-acc6-4f01-b8ec-4eed270bebe0"/>
  </ds:schemaRefs>
</ds:datastoreItem>
</file>

<file path=customXml/itemProps2.xml><?xml version="1.0" encoding="utf-8"?>
<ds:datastoreItem xmlns:ds="http://schemas.openxmlformats.org/officeDocument/2006/customXml" ds:itemID="{444C05AA-75DD-42F8-853D-59EED83D2348}">
  <ds:schemaRefs>
    <ds:schemaRef ds:uri="http://schemas.microsoft.com/sharepoint/v3/contenttype/forms"/>
  </ds:schemaRefs>
</ds:datastoreItem>
</file>

<file path=customXml/itemProps3.xml><?xml version="1.0" encoding="utf-8"?>
<ds:datastoreItem xmlns:ds="http://schemas.openxmlformats.org/officeDocument/2006/customXml" ds:itemID="{FF5932C2-A59C-4985-8D6C-3639B5AEC1BB}"/>
</file>

<file path=docProps/app.xml><?xml version="1.0" encoding="utf-8"?>
<Properties xmlns="http://schemas.openxmlformats.org/officeDocument/2006/extended-properties" xmlns:vt="http://schemas.openxmlformats.org/officeDocument/2006/docPropsVTypes">
  <Template/>
  <TotalTime>20410</TotalTime>
  <Words>3854</Words>
  <Application>Microsoft Office PowerPoint</Application>
  <PresentationFormat>Widescreen</PresentationFormat>
  <Paragraphs>545</Paragraphs>
  <Slides>34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Arial Nova</vt:lpstr>
      <vt:lpstr>Avenir Next LT Pro</vt:lpstr>
      <vt:lpstr>Calibri</vt:lpstr>
      <vt:lpstr>Calibri Light</vt:lpstr>
      <vt:lpstr>Eras Bold ITC</vt:lpstr>
      <vt:lpstr>Times New Roman</vt:lpstr>
      <vt:lpstr>Tw Cen MT</vt:lpstr>
      <vt:lpstr>Office Theme</vt:lpstr>
      <vt:lpstr>PowerPoint Presentation</vt:lpstr>
      <vt:lpstr>Today’s Schedule</vt:lpstr>
      <vt:lpstr>Our Aim</vt:lpstr>
      <vt:lpstr>Euan McGrouther</vt:lpstr>
      <vt:lpstr>Nicola Daniel</vt:lpstr>
      <vt:lpstr>Gail Robertson</vt:lpstr>
      <vt:lpstr>Writing About Film: Word Banks</vt:lpstr>
      <vt:lpstr>Writing About Film: Film Reviews</vt:lpstr>
      <vt:lpstr>Writing About Film Critical Essays</vt:lpstr>
      <vt:lpstr>General Rules for Critical Essays</vt:lpstr>
      <vt:lpstr>Text Choice: CUTS</vt:lpstr>
      <vt:lpstr>PowerPoint Presentation</vt:lpstr>
      <vt:lpstr>Using Evidence</vt:lpstr>
      <vt:lpstr>Discussing Techniques</vt:lpstr>
      <vt:lpstr>Scene Analysis Table</vt:lpstr>
      <vt:lpstr>PowerPoint Presentation</vt:lpstr>
      <vt:lpstr>PEEL Structure</vt:lpstr>
      <vt:lpstr>ESSAY TASK:   How does Steven Spielberg use film techniques to effectively create tension throughout ‘Jaws’?</vt:lpstr>
      <vt:lpstr>Critical Essay  BGE</vt:lpstr>
      <vt:lpstr>Suggested Essay Tasks</vt:lpstr>
      <vt:lpstr>Sample PEEL Response: BGE</vt:lpstr>
      <vt:lpstr>Critical Essay  NQ</vt:lpstr>
      <vt:lpstr>SQA National 5/Higher Task</vt:lpstr>
      <vt:lpstr>Sample PEEL Response: NQ</vt:lpstr>
      <vt:lpstr>Past Exam Tasks: Nat 5</vt:lpstr>
      <vt:lpstr>Past Exam Tasks: Nat 5</vt:lpstr>
      <vt:lpstr>Past Exam Tasks: Higher</vt:lpstr>
      <vt:lpstr>Past Exam Tasks: Higher</vt:lpstr>
      <vt:lpstr>Past Exam Tasks: Higher</vt:lpstr>
      <vt:lpstr>Sharing is caring!</vt:lpstr>
      <vt:lpstr>Want to learn more?</vt:lpstr>
      <vt:lpstr>Question Time</vt:lpstr>
      <vt:lpstr>Next month’s Tuesday Team Talk</vt:lpstr>
      <vt:lpstr>Padlet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Gail Robertson</dc:creator>
  <cp:lastModifiedBy>Gail Robertson</cp:lastModifiedBy>
  <cp:revision>392</cp:revision>
  <dcterms:created xsi:type="dcterms:W3CDTF">2020-09-18T12:27:07Z</dcterms:created>
  <dcterms:modified xsi:type="dcterms:W3CDTF">2022-05-17T16:38:48Z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0x010100CF14A5177C66A44194F0CE4855626A87</vt:lpwstr>
  </property>
</Properties>
</file>