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3"/>
  </p:notesMasterIdLst>
  <p:sldIdLst>
    <p:sldId id="282" r:id="rId2"/>
    <p:sldId id="448" r:id="rId3"/>
    <p:sldId id="420" r:id="rId4"/>
    <p:sldId id="450" r:id="rId5"/>
    <p:sldId id="449" r:id="rId6"/>
    <p:sldId id="451" r:id="rId7"/>
    <p:sldId id="452" r:id="rId8"/>
    <p:sldId id="447" r:id="rId9"/>
    <p:sldId id="443" r:id="rId10"/>
    <p:sldId id="453" r:id="rId11"/>
    <p:sldId id="41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88" autoAdjust="0"/>
    <p:restoredTop sz="93792" autoAdjust="0"/>
  </p:normalViewPr>
  <p:slideViewPr>
    <p:cSldViewPr snapToGrid="0">
      <p:cViewPr varScale="1">
        <p:scale>
          <a:sx n="33" d="100"/>
          <a:sy n="33" d="100"/>
        </p:scale>
        <p:origin x="5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76732-8CE7-4F29-BB6B-AFD8F6FDF4FA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63AC5D-5458-4800-8E0F-7F31F57CD4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157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63AC5D-5458-4800-8E0F-7F31F57CD4D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7687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63AC5D-5458-4800-8E0F-7F31F57CD4D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1126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F13FF-273F-440C-B537-E955B33C41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CB7AD1-C9CF-405A-8B21-4B54A6DA80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995F20-C4F5-4F06-A3E1-D9F163A49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9/21/2021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0F7DD2-677F-4856-B1D7-A379FEE1C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5CCDCA-54A7-41F3-88CF-71FE66362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17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BFEE5-DC74-4E15-8E9A-7A345FD43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A460B8-87A3-4850-916C-9AB71C7E74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BDBFF2-DEAF-42C4-BEB6-78999B7AF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645DA7-FB8D-4375-99CD-104A07439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1E1DAA-8CE6-49C4-9E52-BB9E0C10F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097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AC677BF-4ED5-4B70-8E2D-628DBF5C65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9CC2FF-3453-4244-B88E-AF32A21D16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11BE5-546E-432C-ADB0-CC9BD632B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079C35-44AD-4D44-829A-AB6B6AE8A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10DA7-4582-444B-91C0-1C2E84660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856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0225E-ACF3-4166-802A-3FFC9214D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2D5A1-FAA7-469E-ADB6-3FFDDF15F4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E944B3-6D6C-43B9-A031-AB095DBB4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9/21/2021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7C93CD-FF76-445E-8BDC-EAA7C9129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BFB2A-DB2F-4E60-9D99-AA98B3840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91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69102-25DB-49F2-9254-BAF1C23F6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233783-F922-4406-863F-54B7B2792B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8F7FD-E624-44C4-8E87-A5813337B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5F5E9C-826D-4E6D-B4EC-F74C8B6B0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33D176-BDFB-4D41-AF60-9343047EF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292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107D6-9140-4E0B-87C1-59F1876A7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00DD19-C099-41B7-A1BD-349963810C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E9130F-9ADB-4EA7-8060-2C9945B500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FE5988-9A9D-4818-BFB5-B267DD941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59E989-4830-4BD8-A7FB-6D10BF9C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ADE2B3-BE55-4CA8-B9D6-460BBF32A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183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020EB-1C4F-4060-A4BE-75E16456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B3CBC8-5639-4E52-8178-7C0A3198E7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63B3C8-352B-41BC-B83B-A8A309A8E5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27AF9C-450F-4C5E-97FF-0BBC0E70B7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6BD42B-C38D-488C-9892-6DF7E185BA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221E7D-9000-4A94-86FE-37BEE47C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10E55B-0AEF-4898-9F05-AB74BF4BA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A5BB0F-72C5-4D96-AD8D-5617A0238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31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7F854-4EA3-4D1E-9171-87E069DAD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C18097-EE2F-4AEE-A255-93FA1C89B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6D50AD-04BD-49D9-89E7-A3A07AAC2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103D13-308F-42DB-8DC1-D9DF29962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830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E19D38-E708-4162-982F-75FF4A3E2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6E1389-7B2A-4105-81F8-8A2E178BB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290207-5333-4BA9-B815-1279C0B9B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318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74CA5-E1AA-46DE-BEF1-26BBE65F6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0E29A-97F0-47E8-8B90-C829D0B25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9AEA13-3ACC-428B-8158-D5705CA04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47F32F-94E8-461F-8947-C986C38B3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742C64-DFB5-4512-8E69-81BB55033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7101B0-D456-4AE2-B72C-314F96DAB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827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D4B12-BDCB-45CF-B6BF-1C725F9F5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A7745B-2E51-4F0D-86C5-9CED5C3D45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85808D-DB0B-4030-8043-F147F00114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339978-57FB-45AB-9025-B25E2057E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F480A0-C5B4-49C5-8AAF-8B35DDED6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951D7F-0627-4331-81C4-8DF2987C7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794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66DD42-2411-4584-96CD-A3B44BBED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D586B0-3E45-4C05-9DE2-F6D0D6696E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6A46F4-F8C1-4853-8770-EB78C215C5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DB8D0-98ED-4B86-9D5F-E61ADC70144D}" type="datetimeFigureOut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365386-5D26-44A5-9A24-906DB4C49D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AB7233-E444-453F-A424-A8F70BA9A6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615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604840485" TargetMode="External"/><Relationship Id="rId2" Type="http://schemas.openxmlformats.org/officeDocument/2006/relationships/hyperlink" Target="https://www.cateater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s://padlet.com/alsatch/andntrswr4kpilpt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-gb.padlet.com/gailrobertson/gzaxvf1nfzg03zkr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filmaccess.scot/climate-challenge-1-5-degrees-films/" TargetMode="Externa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yff.scot/festival/" TargetMode="External"/><Relationship Id="rId5" Type="http://schemas.openxmlformats.org/officeDocument/2006/relationships/hyperlink" Target="https://www.screen-ed.org/news/edinburgh-and-lothians-schools-film-competition-2021-winners-announced" TargetMode="External"/><Relationship Id="rId4" Type="http://schemas.openxmlformats.org/officeDocument/2006/relationships/hyperlink" Target="https://seet.org.uk/about-our-world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teams.microsoft.com/l/team/19%3a54f54d329ff94b04b8b97a4d66975e5c%40thread.tacv2/conversations?groupId=f25ccdfb-bfaa-4106-a7f2-12a4172c02ee&amp;tenantId=ccd32ca3-16ce-428f-9541-372d6b051929" TargetMode="External"/><Relationship Id="rId2" Type="http://schemas.openxmlformats.org/officeDocument/2006/relationships/hyperlink" Target="https://screeningshorts.org.uk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mailto:Gail.Robertson@creativescotland.com" TargetMode="External"/><Relationship Id="rId4" Type="http://schemas.openxmlformats.org/officeDocument/2006/relationships/hyperlink" Target="https://www.screen.scot/film-education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892B2D6-00D1-444C-A906-03AB4ECA04A9}"/>
              </a:ext>
            </a:extLst>
          </p:cNvPr>
          <p:cNvSpPr txBox="1"/>
          <p:nvPr/>
        </p:nvSpPr>
        <p:spPr>
          <a:xfrm>
            <a:off x="1459253" y="5149825"/>
            <a:ext cx="98755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4400" b="1" dirty="0">
                <a:solidFill>
                  <a:schemeClr val="bg1"/>
                </a:solidFill>
                <a:latin typeface="Arial Nova" panose="020B0504020202020204" pitchFamily="34" charset="0"/>
              </a:rPr>
              <a:t>  21 September </a:t>
            </a:r>
            <a:r>
              <a:rPr lang="en-GB" sz="4400" b="1" dirty="0">
                <a:solidFill>
                  <a:srgbClr val="0099CC"/>
                </a:solidFill>
                <a:latin typeface="Arial Nova" panose="020B0504020202020204" pitchFamily="34" charset="0"/>
              </a:rPr>
              <a:t>2021</a:t>
            </a:r>
            <a:endParaRPr lang="en-GB" sz="2400" b="1" dirty="0">
              <a:solidFill>
                <a:srgbClr val="0099CC"/>
              </a:solidFill>
              <a:latin typeface="Arial Nova" panose="020B0504020202020204" pitchFamily="34" charset="0"/>
            </a:endParaRPr>
          </a:p>
        </p:txBody>
      </p:sp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09F1E998-CDEB-6149-849B-DE5B4622C7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2" y="672993"/>
            <a:ext cx="9008533" cy="157649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725DD638-0892-41A5-9355-BBA998BCC2FB}"/>
              </a:ext>
            </a:extLst>
          </p:cNvPr>
          <p:cNvSpPr txBox="1">
            <a:spLocks/>
          </p:cNvSpPr>
          <p:nvPr/>
        </p:nvSpPr>
        <p:spPr>
          <a:xfrm>
            <a:off x="677332" y="2827688"/>
            <a:ext cx="10110412" cy="1394167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solidFill>
                  <a:schemeClr val="bg1"/>
                </a:solidFill>
                <a:latin typeface="Arial Nova" panose="020B0504020202020204" pitchFamily="34" charset="0"/>
                <a:cs typeface="Calibri Light"/>
              </a:rPr>
              <a:t>THE PRODUCERS:</a:t>
            </a:r>
          </a:p>
          <a:p>
            <a:r>
              <a:rPr lang="en-GB" sz="4000" b="1" dirty="0">
                <a:solidFill>
                  <a:srgbClr val="0099CC"/>
                </a:solidFill>
                <a:latin typeface="Arial Nova" panose="020B0504020202020204" pitchFamily="34" charset="0"/>
                <a:cs typeface="Calibri Light"/>
              </a:rPr>
              <a:t>BASIC FILMMAKING ACROSS THE CURRICULUM AND FILM COMPETITIONS </a:t>
            </a:r>
            <a:endParaRPr lang="en-GB" sz="4000" b="1" dirty="0">
              <a:solidFill>
                <a:srgbClr val="0099CC"/>
              </a:solidFill>
              <a:latin typeface="Arial Nova" panose="020B0504020202020204" pitchFamily="34" charset="0"/>
            </a:endParaRPr>
          </a:p>
        </p:txBody>
      </p:sp>
      <p:pic>
        <p:nvPicPr>
          <p:cNvPr id="8" name="Picture 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4B9E98EF-5356-4EAE-BDF8-6995E8106A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244" y="4800057"/>
            <a:ext cx="2968849" cy="11192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74954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FDCBC-70BA-423E-BBF0-ECA389ECF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686" y="365125"/>
            <a:ext cx="9854474" cy="1067435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sz="4800" dirty="0">
                <a:solidFill>
                  <a:schemeClr val="bg1"/>
                </a:solidFill>
                <a:latin typeface="Avenir Next LT Pro" panose="020B0504020202020204" pitchFamily="34" charset="0"/>
              </a:rPr>
              <a:t>Links from </a:t>
            </a:r>
            <a:r>
              <a:rPr lang="en-GB" sz="4800" dirty="0">
                <a:solidFill>
                  <a:srgbClr val="0099CC"/>
                </a:solidFill>
                <a:latin typeface="Avenir Next LT Pro" panose="020B0504020202020204" pitchFamily="34" charset="0"/>
              </a:rPr>
              <a:t>today’s session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820157-85E4-4C98-8D98-A90A9AE3C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686" y="1727199"/>
            <a:ext cx="9854474" cy="4765675"/>
          </a:xfr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GB" sz="2600" b="1" dirty="0">
                <a:latin typeface="+mj-lt"/>
                <a:ea typeface="+mn-lt"/>
                <a:cs typeface="Calibri Light"/>
              </a:rPr>
              <a:t>Animation</a:t>
            </a:r>
          </a:p>
          <a:p>
            <a:r>
              <a:rPr lang="en-GB" sz="2600" dirty="0">
                <a:latin typeface="+mj-lt"/>
                <a:ea typeface="+mn-lt"/>
                <a:cs typeface="Calibri Light"/>
              </a:rPr>
              <a:t>Stop Motion Studio: </a:t>
            </a:r>
            <a:r>
              <a:rPr lang="en-GB" sz="2600" dirty="0">
                <a:solidFill>
                  <a:srgbClr val="0099CC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https://www.cateater.com/</a:t>
            </a:r>
            <a:endParaRPr lang="en-GB" sz="2600" dirty="0">
              <a:solidFill>
                <a:srgbClr val="0099CC"/>
              </a:solidFill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600" dirty="0">
              <a:latin typeface="+mj-lt"/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sz="2600" b="1" dirty="0">
                <a:latin typeface="+mj-lt"/>
                <a:ea typeface="+mn-lt"/>
                <a:cs typeface="+mn-lt"/>
              </a:rPr>
              <a:t>Documentary</a:t>
            </a:r>
          </a:p>
          <a:p>
            <a:r>
              <a:rPr lang="en-GB" sz="2600" dirty="0">
                <a:latin typeface="+mj-lt"/>
                <a:ea typeface="+mn-lt"/>
                <a:cs typeface="+mn-lt"/>
              </a:rPr>
              <a:t>Creative Documentary Techniques: </a:t>
            </a:r>
            <a:r>
              <a:rPr lang="en-GB" sz="2600" u="none" strike="noStrike" dirty="0">
                <a:solidFill>
                  <a:srgbClr val="0099CC"/>
                </a:solidFill>
                <a:effectLst/>
                <a:latin typeface="+mj-lt"/>
                <a:ea typeface="Times New Roman" panose="02020603050405020304" pitchFamily="18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https://vimeo.com/604840485</a:t>
            </a:r>
            <a:endParaRPr lang="en-GB" sz="2600" dirty="0">
              <a:solidFill>
                <a:srgbClr val="0099CC"/>
              </a:solidFill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2600" i="1" dirty="0">
                <a:effectLst/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Password: one-minute </a:t>
            </a:r>
            <a:endParaRPr lang="en-GB" sz="2600" i="1" dirty="0"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600" dirty="0">
              <a:latin typeface="+mj-lt"/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sz="2600" b="1" dirty="0">
                <a:latin typeface="+mj-lt"/>
                <a:ea typeface="+mn-lt"/>
                <a:cs typeface="+mn-lt"/>
              </a:rPr>
              <a:t>Fiction Film</a:t>
            </a:r>
          </a:p>
          <a:p>
            <a:r>
              <a:rPr lang="en-GB" sz="2600" dirty="0">
                <a:latin typeface="+mj-lt"/>
                <a:ea typeface="+mn-lt"/>
                <a:cs typeface="+mn-lt"/>
              </a:rPr>
              <a:t>Shot Types Session: </a:t>
            </a:r>
            <a:r>
              <a:rPr lang="en-GB" sz="2600" dirty="0">
                <a:latin typeface="+mj-lt"/>
                <a:hlinkClick r:id="rId4"/>
              </a:rPr>
              <a:t>Shot Types Session (padlet.com)</a:t>
            </a:r>
            <a:endParaRPr lang="en-GB" sz="2600" dirty="0">
              <a:latin typeface="+mj-lt"/>
              <a:ea typeface="+mn-lt"/>
              <a:cs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A4087D-66D3-4C61-80B6-032470A4F4E8}"/>
              </a:ext>
            </a:extLst>
          </p:cNvPr>
          <p:cNvSpPr txBox="1"/>
          <p:nvPr/>
        </p:nvSpPr>
        <p:spPr>
          <a:xfrm>
            <a:off x="10464801" y="289679"/>
            <a:ext cx="1727200" cy="6278642"/>
          </a:xfrm>
          <a:prstGeom prst="rect">
            <a:avLst/>
          </a:prstGeom>
          <a:solidFill>
            <a:srgbClr val="0099CC"/>
          </a:solidFill>
        </p:spPr>
        <p:txBody>
          <a:bodyPr wrap="square" rtlCol="0">
            <a:spAutoFit/>
          </a:bodyPr>
          <a:lstStyle/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/>
          </a:p>
        </p:txBody>
      </p:sp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C06D057-7F75-4C49-9B77-64FAB04FA30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177" y="2955138"/>
            <a:ext cx="1697245" cy="9477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0790541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FDCBC-70BA-423E-BBF0-ECA389ECF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914" y="365125"/>
            <a:ext cx="9876246" cy="1067435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sz="4800" dirty="0">
                <a:solidFill>
                  <a:schemeClr val="bg1"/>
                </a:solidFill>
                <a:latin typeface="Avenir Next LT Pro" panose="020B0504020202020204" pitchFamily="34" charset="0"/>
              </a:rPr>
              <a:t>Question</a:t>
            </a:r>
            <a:r>
              <a:rPr lang="en-GB" sz="4800" dirty="0">
                <a:solidFill>
                  <a:srgbClr val="0099CC"/>
                </a:solidFill>
                <a:latin typeface="Avenir Next LT Pro" panose="020B0504020202020204" pitchFamily="34" charset="0"/>
              </a:rPr>
              <a:t> Time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A4087D-66D3-4C61-80B6-032470A4F4E8}"/>
              </a:ext>
            </a:extLst>
          </p:cNvPr>
          <p:cNvSpPr txBox="1"/>
          <p:nvPr/>
        </p:nvSpPr>
        <p:spPr>
          <a:xfrm>
            <a:off x="10464801" y="289679"/>
            <a:ext cx="1727200" cy="6278642"/>
          </a:xfrm>
          <a:prstGeom prst="rect">
            <a:avLst/>
          </a:prstGeom>
          <a:solidFill>
            <a:srgbClr val="0099CC"/>
          </a:solidFill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dirty="0"/>
          </a:p>
        </p:txBody>
      </p:sp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C06D057-7F75-4C49-9B77-64FAB04FA3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177" y="2955138"/>
            <a:ext cx="1697245" cy="9477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1BAFFC4-2BB3-44B5-A9C0-F2DBB809A5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999" y="1774371"/>
            <a:ext cx="9789159" cy="3690258"/>
          </a:xfrm>
          <a:prstGeom prst="rect">
            <a:avLst/>
          </a:prstGeom>
          <a:ln w="76200">
            <a:solidFill>
              <a:srgbClr val="0099CC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673A612-C7AC-427D-9DD1-3DACEC1C8444}"/>
              </a:ext>
            </a:extLst>
          </p:cNvPr>
          <p:cNvSpPr txBox="1"/>
          <p:nvPr/>
        </p:nvSpPr>
        <p:spPr>
          <a:xfrm>
            <a:off x="3069772" y="3244334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95BD47-D648-4667-8FED-18EAA6A15CA3}"/>
              </a:ext>
            </a:extLst>
          </p:cNvPr>
          <p:cNvSpPr txBox="1"/>
          <p:nvPr/>
        </p:nvSpPr>
        <p:spPr>
          <a:xfrm>
            <a:off x="380998" y="5660986"/>
            <a:ext cx="9789159" cy="1154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300" b="0" i="0" u="none" strike="noStrike" dirty="0">
                <a:solidFill>
                  <a:srgbClr val="000000"/>
                </a:solidFill>
                <a:effectLst/>
                <a:latin typeface="+mj-lt"/>
              </a:rPr>
              <a:t>Please leave us some feedback on our Padlet: </a:t>
            </a:r>
            <a:r>
              <a:rPr lang="en-GB" sz="2300" dirty="0">
                <a:latin typeface="+mj-lt"/>
                <a:hlinkClick r:id="rId4"/>
              </a:rPr>
              <a:t>The Producers: Basic Filmmaking Across the Curriculum and Film Competitions (padlet.com)</a:t>
            </a:r>
            <a:r>
              <a:rPr lang="en-GB" sz="2300" b="0" i="0" u="none" strike="noStrike" dirty="0">
                <a:solidFill>
                  <a:srgbClr val="000000"/>
                </a:solidFill>
                <a:effectLst/>
                <a:latin typeface="+mj-lt"/>
              </a:rPr>
              <a:t>The link has been posted in the chat too.</a:t>
            </a:r>
            <a:r>
              <a:rPr lang="en-GB" sz="2300" b="0" i="0" dirty="0">
                <a:solidFill>
                  <a:srgbClr val="000000"/>
                </a:solidFill>
                <a:effectLst/>
                <a:latin typeface="+mj-lt"/>
              </a:rPr>
              <a:t>​</a:t>
            </a:r>
            <a:endParaRPr lang="en-GB" sz="23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09315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FDCBC-70BA-423E-BBF0-ECA389ECF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114" y="365125"/>
            <a:ext cx="9800046" cy="1067435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sz="4800" dirty="0">
                <a:solidFill>
                  <a:schemeClr val="bg1"/>
                </a:solidFill>
                <a:latin typeface="Avenir Next LT Pro" panose="020B0504020202020204" pitchFamily="34" charset="0"/>
              </a:rPr>
              <a:t>Today’s </a:t>
            </a:r>
            <a:r>
              <a:rPr lang="en-GB" sz="4800" dirty="0">
                <a:solidFill>
                  <a:srgbClr val="0099CC"/>
                </a:solidFill>
                <a:latin typeface="Avenir Next LT Pro" panose="020B0504020202020204" pitchFamily="34" charset="0"/>
              </a:rPr>
              <a:t>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820157-85E4-4C98-8D98-A90A9AE3C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114" y="1727199"/>
            <a:ext cx="9800046" cy="4765675"/>
          </a:xfr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GB" b="1" dirty="0">
                <a:solidFill>
                  <a:srgbClr val="0099CC"/>
                </a:solidFill>
                <a:effectLst/>
                <a:latin typeface="+mj-lt"/>
                <a:ea typeface="Calibri" panose="020F0502020204030204" pitchFamily="34" charset="0"/>
              </a:rPr>
              <a:t>4.30pm</a:t>
            </a:r>
            <a:r>
              <a:rPr lang="en-GB" dirty="0">
                <a:effectLst/>
                <a:latin typeface="+mj-lt"/>
                <a:ea typeface="Calibri" panose="020F0502020204030204" pitchFamily="34" charset="0"/>
              </a:rPr>
              <a:t>	Welcome and Introduction: Scott Donaldson 				and Gail Robertson</a:t>
            </a:r>
          </a:p>
          <a:p>
            <a:pPr marL="0" indent="0">
              <a:buNone/>
            </a:pPr>
            <a:r>
              <a:rPr lang="en-GB" b="1" dirty="0">
                <a:solidFill>
                  <a:srgbClr val="0099CC"/>
                </a:solidFill>
                <a:effectLst/>
                <a:latin typeface="+mj-lt"/>
                <a:ea typeface="Calibri" panose="020F0502020204030204" pitchFamily="34" charset="0"/>
              </a:rPr>
              <a:t>4.40pm</a:t>
            </a:r>
            <a:r>
              <a:rPr lang="en-GB" dirty="0">
                <a:effectLst/>
                <a:latin typeface="+mj-lt"/>
                <a:ea typeface="Calibri" panose="020F0502020204030204" pitchFamily="34" charset="0"/>
              </a:rPr>
              <a:t>	Making an Animation Film: Jonathan Charles</a:t>
            </a:r>
          </a:p>
          <a:p>
            <a:pPr marL="0" indent="0">
              <a:buNone/>
            </a:pPr>
            <a:r>
              <a:rPr lang="en-GB" b="1" dirty="0">
                <a:solidFill>
                  <a:srgbClr val="0099CC"/>
                </a:solidFill>
                <a:effectLst/>
                <a:latin typeface="+mj-lt"/>
                <a:ea typeface="Calibri" panose="020F0502020204030204" pitchFamily="34" charset="0"/>
              </a:rPr>
              <a:t>4.50pm</a:t>
            </a:r>
            <a:r>
              <a:rPr lang="en-GB" dirty="0">
                <a:effectLst/>
                <a:latin typeface="+mj-lt"/>
                <a:ea typeface="Calibri" panose="020F0502020204030204" pitchFamily="34" charset="0"/>
              </a:rPr>
              <a:t>	Making a Documentary Film: Yasmin Al-Hadithi</a:t>
            </a:r>
          </a:p>
          <a:p>
            <a:pPr marL="0" indent="0">
              <a:buNone/>
            </a:pPr>
            <a:r>
              <a:rPr lang="en-GB" b="1" dirty="0">
                <a:solidFill>
                  <a:srgbClr val="0099CC"/>
                </a:solidFill>
                <a:effectLst/>
                <a:latin typeface="+mj-lt"/>
                <a:ea typeface="Calibri" panose="020F0502020204030204" pitchFamily="34" charset="0"/>
              </a:rPr>
              <a:t>5.00pm</a:t>
            </a:r>
            <a:r>
              <a:rPr lang="en-GB" dirty="0">
                <a:effectLst/>
                <a:latin typeface="+mj-lt"/>
                <a:ea typeface="Calibri" panose="020F0502020204030204" pitchFamily="34" charset="0"/>
              </a:rPr>
              <a:t>	Making a Fiction Film: Alasdair Satchel</a:t>
            </a:r>
          </a:p>
          <a:p>
            <a:pPr marL="0" indent="0">
              <a:buNone/>
            </a:pPr>
            <a:r>
              <a:rPr lang="en-GB" b="1" dirty="0">
                <a:solidFill>
                  <a:srgbClr val="0099CC"/>
                </a:solidFill>
                <a:effectLst/>
                <a:latin typeface="+mj-lt"/>
                <a:ea typeface="Calibri" panose="020F0502020204030204" pitchFamily="34" charset="0"/>
              </a:rPr>
              <a:t>5.10pm</a:t>
            </a:r>
            <a:r>
              <a:rPr lang="en-GB" dirty="0">
                <a:effectLst/>
                <a:latin typeface="+mj-lt"/>
                <a:ea typeface="Calibri" panose="020F0502020204030204" pitchFamily="34" charset="0"/>
              </a:rPr>
              <a:t>	Film Competitions: Scott Donaldson and Gail 			Robertson</a:t>
            </a:r>
          </a:p>
          <a:p>
            <a:pPr marL="0" indent="0">
              <a:buNone/>
            </a:pPr>
            <a:r>
              <a:rPr lang="en-GB" b="1" dirty="0">
                <a:solidFill>
                  <a:srgbClr val="0099CC"/>
                </a:solidFill>
                <a:effectLst/>
                <a:latin typeface="+mj-lt"/>
                <a:ea typeface="Calibri" panose="020F0502020204030204" pitchFamily="34" charset="0"/>
              </a:rPr>
              <a:t>5.15pm</a:t>
            </a:r>
            <a:r>
              <a:rPr lang="en-GB" dirty="0">
                <a:effectLst/>
                <a:latin typeface="+mj-lt"/>
                <a:ea typeface="Calibri" panose="020F0502020204030204" pitchFamily="34" charset="0"/>
              </a:rPr>
              <a:t>	Questions and Feedback</a:t>
            </a:r>
          </a:p>
          <a:p>
            <a:pPr marL="0" indent="0">
              <a:buNone/>
            </a:pPr>
            <a:r>
              <a:rPr lang="en-GB" b="1" dirty="0">
                <a:solidFill>
                  <a:srgbClr val="0099CC"/>
                </a:solidFill>
                <a:effectLst/>
                <a:latin typeface="+mj-lt"/>
                <a:ea typeface="Calibri" panose="020F0502020204030204" pitchFamily="34" charset="0"/>
              </a:rPr>
              <a:t>5.30pm</a:t>
            </a:r>
            <a:r>
              <a:rPr lang="en-GB" dirty="0">
                <a:effectLst/>
                <a:latin typeface="+mj-lt"/>
                <a:ea typeface="Calibri" panose="020F0502020204030204" pitchFamily="34" charset="0"/>
              </a:rPr>
              <a:t>	End</a:t>
            </a:r>
            <a:endParaRPr lang="en-GB" sz="2600" dirty="0">
              <a:latin typeface="Avenir Next LT Pro" panose="020B05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A4087D-66D3-4C61-80B6-032470A4F4E8}"/>
              </a:ext>
            </a:extLst>
          </p:cNvPr>
          <p:cNvSpPr txBox="1"/>
          <p:nvPr/>
        </p:nvSpPr>
        <p:spPr>
          <a:xfrm>
            <a:off x="10464801" y="289679"/>
            <a:ext cx="1727200" cy="6278642"/>
          </a:xfrm>
          <a:prstGeom prst="rect">
            <a:avLst/>
          </a:prstGeom>
          <a:solidFill>
            <a:srgbClr val="0099CC"/>
          </a:solidFill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dirty="0"/>
          </a:p>
        </p:txBody>
      </p:sp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C06D057-7F75-4C49-9B77-64FAB04FA3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177" y="2955138"/>
            <a:ext cx="1697245" cy="9477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147742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FDCBC-70BA-423E-BBF0-ECA389ECF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114" y="365125"/>
            <a:ext cx="9800046" cy="1067435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sz="4800" dirty="0">
                <a:solidFill>
                  <a:schemeClr val="bg1"/>
                </a:solidFill>
                <a:latin typeface="Avenir Next LT Pro" panose="020B0504020202020204" pitchFamily="34" charset="0"/>
              </a:rPr>
              <a:t>Our </a:t>
            </a:r>
            <a:r>
              <a:rPr lang="en-GB" sz="4800" dirty="0">
                <a:solidFill>
                  <a:srgbClr val="0099CC"/>
                </a:solidFill>
                <a:latin typeface="Avenir Next LT Pro" panose="020B0504020202020204" pitchFamily="34" charset="0"/>
              </a:rPr>
              <a:t>Aim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820157-85E4-4C98-8D98-A90A9AE3C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114" y="1727199"/>
            <a:ext cx="9800046" cy="4765675"/>
          </a:xfrm>
          <a:ln>
            <a:noFill/>
          </a:ln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 rtl="0" fontAlgn="base">
              <a:buNone/>
            </a:pPr>
            <a:r>
              <a:rPr lang="en-GB" sz="3200" dirty="0">
                <a:solidFill>
                  <a:srgbClr val="000000"/>
                </a:solidFill>
                <a:latin typeface="+mj-lt"/>
                <a:cs typeface="Calibri"/>
              </a:rPr>
              <a:t>T</a:t>
            </a:r>
            <a:r>
              <a:rPr lang="en-GB" sz="3200" i="0" dirty="0">
                <a:solidFill>
                  <a:srgbClr val="000000"/>
                </a:solidFill>
                <a:effectLst/>
                <a:latin typeface="+mj-lt"/>
                <a:cs typeface="Calibri"/>
              </a:rPr>
              <a:t>o inspire and equip people across Scotland to be able to </a:t>
            </a:r>
          </a:p>
          <a:p>
            <a:pPr marL="0" indent="0" algn="ctr" rtl="0" fontAlgn="base">
              <a:buNone/>
            </a:pPr>
            <a:r>
              <a:rPr lang="en-GB" sz="4000" b="1" i="0" dirty="0">
                <a:solidFill>
                  <a:srgbClr val="0099CC"/>
                </a:solidFill>
                <a:effectLst/>
                <a:latin typeface="+mj-lt"/>
                <a:cs typeface="Calibri"/>
              </a:rPr>
              <a:t>enjoy, </a:t>
            </a:r>
          </a:p>
          <a:p>
            <a:pPr marL="0" indent="0" algn="ctr" rtl="0" fontAlgn="base">
              <a:buNone/>
            </a:pPr>
            <a:r>
              <a:rPr lang="en-GB" sz="4000" b="1" i="0" dirty="0">
                <a:solidFill>
                  <a:srgbClr val="0099CC"/>
                </a:solidFill>
                <a:effectLst/>
                <a:latin typeface="+mj-lt"/>
                <a:cs typeface="Calibri"/>
              </a:rPr>
              <a:t>understand, </a:t>
            </a:r>
          </a:p>
          <a:p>
            <a:pPr marL="0" indent="0" algn="ctr" rtl="0" fontAlgn="base">
              <a:buNone/>
            </a:pPr>
            <a:r>
              <a:rPr lang="en-GB" sz="4000" b="1" i="0" dirty="0">
                <a:solidFill>
                  <a:srgbClr val="0099CC"/>
                </a:solidFill>
                <a:effectLst/>
                <a:latin typeface="+mj-lt"/>
                <a:cs typeface="Calibri"/>
              </a:rPr>
              <a:t>create, </a:t>
            </a:r>
          </a:p>
          <a:p>
            <a:pPr marL="0" indent="0" algn="ctr" rtl="0" fontAlgn="base">
              <a:buNone/>
            </a:pPr>
            <a:r>
              <a:rPr lang="en-GB" sz="4000" b="1" i="0" dirty="0">
                <a:solidFill>
                  <a:srgbClr val="0099CC"/>
                </a:solidFill>
                <a:effectLst/>
                <a:latin typeface="+mj-lt"/>
                <a:cs typeface="Calibri"/>
              </a:rPr>
              <a:t>explore </a:t>
            </a:r>
            <a:r>
              <a:rPr lang="en-GB" sz="3200" i="0" dirty="0">
                <a:effectLst/>
                <a:latin typeface="+mj-lt"/>
                <a:cs typeface="Calibri"/>
              </a:rPr>
              <a:t>and</a:t>
            </a:r>
            <a:r>
              <a:rPr lang="en-GB" sz="3200" i="0" dirty="0">
                <a:solidFill>
                  <a:srgbClr val="0099CC"/>
                </a:solidFill>
                <a:effectLst/>
                <a:latin typeface="+mj-lt"/>
                <a:cs typeface="Calibri"/>
              </a:rPr>
              <a:t> </a:t>
            </a:r>
          </a:p>
          <a:p>
            <a:pPr marL="0" indent="0" algn="ctr" rtl="0" fontAlgn="base">
              <a:buNone/>
            </a:pPr>
            <a:r>
              <a:rPr lang="en-GB" sz="4000" b="1" i="0" dirty="0">
                <a:solidFill>
                  <a:srgbClr val="0099CC"/>
                </a:solidFill>
                <a:effectLst/>
                <a:latin typeface="+mj-lt"/>
                <a:cs typeface="Calibri"/>
              </a:rPr>
              <a:t>share</a:t>
            </a:r>
            <a:r>
              <a:rPr lang="en-GB" sz="4000" b="1" i="0" dirty="0">
                <a:solidFill>
                  <a:srgbClr val="000000"/>
                </a:solidFill>
                <a:effectLst/>
                <a:latin typeface="+mj-lt"/>
                <a:cs typeface="Calibri"/>
              </a:rPr>
              <a:t> </a:t>
            </a:r>
          </a:p>
          <a:p>
            <a:pPr marL="0" indent="0" algn="ctr" rtl="0" fontAlgn="base">
              <a:buNone/>
            </a:pPr>
            <a:r>
              <a:rPr lang="en-GB" sz="3200" i="0" dirty="0">
                <a:solidFill>
                  <a:srgbClr val="000000"/>
                </a:solidFill>
                <a:effectLst/>
                <a:latin typeface="+mj-lt"/>
                <a:cs typeface="Calibri"/>
              </a:rPr>
              <a:t>film in all its forms throughout their lives. </a:t>
            </a:r>
            <a:r>
              <a:rPr lang="en-GB" sz="3200" i="0" dirty="0">
                <a:solidFill>
                  <a:srgbClr val="000000"/>
                </a:solidFill>
                <a:effectLst/>
                <a:latin typeface="Arial Nova" panose="020B0504020202020204" pitchFamily="34" charset="0"/>
                <a:cs typeface="Calibri"/>
              </a:rPr>
              <a:t> </a:t>
            </a:r>
          </a:p>
          <a:p>
            <a:pPr marL="0" indent="0">
              <a:buNone/>
            </a:pPr>
            <a:endParaRPr lang="en-GB" sz="2600" dirty="0">
              <a:latin typeface="Avenir Next LT Pro" panose="020B05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A4087D-66D3-4C61-80B6-032470A4F4E8}"/>
              </a:ext>
            </a:extLst>
          </p:cNvPr>
          <p:cNvSpPr txBox="1"/>
          <p:nvPr/>
        </p:nvSpPr>
        <p:spPr>
          <a:xfrm>
            <a:off x="10464801" y="289679"/>
            <a:ext cx="1727200" cy="6278642"/>
          </a:xfrm>
          <a:prstGeom prst="rect">
            <a:avLst/>
          </a:prstGeom>
          <a:solidFill>
            <a:srgbClr val="0099CC"/>
          </a:solidFill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dirty="0"/>
          </a:p>
        </p:txBody>
      </p:sp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C06D057-7F75-4C49-9B77-64FAB04FA3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177" y="2955138"/>
            <a:ext cx="1697245" cy="9477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624993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FDCBC-70BA-423E-BBF0-ECA389ECF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114" y="365125"/>
            <a:ext cx="9800046" cy="1067435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sz="4800" dirty="0">
                <a:solidFill>
                  <a:schemeClr val="bg1"/>
                </a:solidFill>
                <a:latin typeface="Avenir Next LT Pro" panose="020B0504020202020204" pitchFamily="34" charset="0"/>
              </a:rPr>
              <a:t>Jonathan </a:t>
            </a:r>
            <a:r>
              <a:rPr lang="en-GB" sz="4800" dirty="0">
                <a:solidFill>
                  <a:srgbClr val="0099CC"/>
                </a:solidFill>
                <a:latin typeface="Avenir Next LT Pro" panose="020B0504020202020204" pitchFamily="34" charset="0"/>
              </a:rPr>
              <a:t>Charles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820157-85E4-4C98-8D98-A90A9AE3C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114" y="1727199"/>
            <a:ext cx="6793816" cy="4765675"/>
          </a:xfr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just" fontAlgn="base">
              <a:buNone/>
            </a:pPr>
            <a:r>
              <a:rPr lang="en-GB" sz="4000" b="1" dirty="0">
                <a:latin typeface="+mj-lt"/>
              </a:rPr>
              <a:t>Jonathan Charles </a:t>
            </a:r>
            <a:r>
              <a:rPr lang="en-GB" sz="4000" dirty="0">
                <a:latin typeface="+mj-lt"/>
              </a:rPr>
              <a:t>of D Fie Foe will demonstrate a basic classroom animation set-up, and introduce the fundamentals of animation.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A4087D-66D3-4C61-80B6-032470A4F4E8}"/>
              </a:ext>
            </a:extLst>
          </p:cNvPr>
          <p:cNvSpPr txBox="1"/>
          <p:nvPr/>
        </p:nvSpPr>
        <p:spPr>
          <a:xfrm>
            <a:off x="10464801" y="289679"/>
            <a:ext cx="1727200" cy="6278642"/>
          </a:xfrm>
          <a:prstGeom prst="rect">
            <a:avLst/>
          </a:prstGeom>
          <a:solidFill>
            <a:srgbClr val="0099CC"/>
          </a:solidFill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dirty="0"/>
          </a:p>
        </p:txBody>
      </p:sp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C06D057-7F75-4C49-9B77-64FAB04FA3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177" y="2955138"/>
            <a:ext cx="1697245" cy="9477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6" descr="A picture containing logo&#10;&#10;Description automatically generated">
            <a:extLst>
              <a:ext uri="{FF2B5EF4-FFF2-40B4-BE49-F238E27FC236}">
                <a16:creationId xmlns:a16="http://schemas.microsoft.com/office/drawing/2014/main" id="{665D2053-DC56-470D-80C7-206A9AD18B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571" y="3428999"/>
            <a:ext cx="2711589" cy="11748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025972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FDCBC-70BA-423E-BBF0-ECA389ECF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114" y="365125"/>
            <a:ext cx="9800046" cy="1067435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sz="4800" dirty="0">
                <a:solidFill>
                  <a:schemeClr val="bg1"/>
                </a:solidFill>
                <a:latin typeface="Avenir Next LT Pro" panose="020B0504020202020204" pitchFamily="34" charset="0"/>
              </a:rPr>
              <a:t>Yasmin </a:t>
            </a:r>
            <a:r>
              <a:rPr lang="en-GB" sz="4800" dirty="0">
                <a:solidFill>
                  <a:srgbClr val="0099CC"/>
                </a:solidFill>
                <a:latin typeface="Avenir Next LT Pro" panose="020B0504020202020204" pitchFamily="34" charset="0"/>
              </a:rPr>
              <a:t>Al-Hadithi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820157-85E4-4C98-8D98-A90A9AE3C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114" y="1727199"/>
            <a:ext cx="6793816" cy="4765675"/>
          </a:xfr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just" fontAlgn="base">
              <a:buNone/>
            </a:pPr>
            <a:r>
              <a:rPr lang="en-GB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Yasmin Al-Hadithi</a:t>
            </a:r>
            <a:r>
              <a:rPr lang="en-GB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 is a Glasgow-based artist, filmmaker and film education practitioner. </a:t>
            </a:r>
          </a:p>
          <a:p>
            <a:pPr marL="0" indent="0" algn="just" fontAlgn="base">
              <a:buNone/>
            </a:pPr>
            <a:r>
              <a:rPr lang="en-GB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She is co-</a:t>
            </a:r>
            <a:r>
              <a:rPr lang="en-GB" dirty="0"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f</a:t>
            </a:r>
            <a:r>
              <a:rPr lang="en-GB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ounder of </a:t>
            </a:r>
            <a:r>
              <a:rPr lang="en-GB" i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DOCMAdocs</a:t>
            </a:r>
            <a:r>
              <a:rPr lang="en-GB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, a global platform for the playful exploration of different documentary filmmaking styles. </a:t>
            </a:r>
          </a:p>
          <a:p>
            <a:pPr marL="0" indent="0" algn="just" fontAlgn="base">
              <a:buNone/>
            </a:pPr>
            <a:r>
              <a:rPr lang="en-GB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Yasmin will be introducing you to some simple approaches you can use to explore topics with your class through the use of fun, creative documentary films. </a:t>
            </a:r>
            <a:endParaRPr lang="en-GB" sz="2600" dirty="0">
              <a:latin typeface="Avenir Next LT Pro" panose="020B05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A4087D-66D3-4C61-80B6-032470A4F4E8}"/>
              </a:ext>
            </a:extLst>
          </p:cNvPr>
          <p:cNvSpPr txBox="1"/>
          <p:nvPr/>
        </p:nvSpPr>
        <p:spPr>
          <a:xfrm>
            <a:off x="10464801" y="289679"/>
            <a:ext cx="1727200" cy="6278642"/>
          </a:xfrm>
          <a:prstGeom prst="rect">
            <a:avLst/>
          </a:prstGeom>
          <a:solidFill>
            <a:srgbClr val="0099CC"/>
          </a:solidFill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dirty="0"/>
          </a:p>
        </p:txBody>
      </p:sp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C06D057-7F75-4C49-9B77-64FAB04FA3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177" y="2955138"/>
            <a:ext cx="1697245" cy="9477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2DF9658-ED54-4D7C-8D4E-E0801D5E0A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8571" y="2826480"/>
            <a:ext cx="2711589" cy="21527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94992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FDCBC-70BA-423E-BBF0-ECA389ECF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114" y="365125"/>
            <a:ext cx="9800046" cy="1067435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sz="4800" dirty="0">
                <a:solidFill>
                  <a:schemeClr val="bg1"/>
                </a:solidFill>
                <a:latin typeface="Avenir Next LT Pro" panose="020B0504020202020204" pitchFamily="34" charset="0"/>
              </a:rPr>
              <a:t>Alasdair </a:t>
            </a:r>
            <a:r>
              <a:rPr lang="en-GB" sz="4800" dirty="0">
                <a:solidFill>
                  <a:srgbClr val="0099CC"/>
                </a:solidFill>
                <a:latin typeface="Avenir Next LT Pro" panose="020B0504020202020204" pitchFamily="34" charset="0"/>
              </a:rPr>
              <a:t>Satchel</a:t>
            </a:r>
          </a:p>
        </p:txBody>
      </p:sp>
      <p:pic>
        <p:nvPicPr>
          <p:cNvPr id="18" name="Content Placeholder 17" descr="Logo, company name&#10;&#10;Description automatically generated">
            <a:extLst>
              <a:ext uri="{FF2B5EF4-FFF2-40B4-BE49-F238E27FC236}">
                <a16:creationId xmlns:a16="http://schemas.microsoft.com/office/drawing/2014/main" id="{2F172376-53D8-4606-9882-F9D89245E3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1771" y="3328156"/>
            <a:ext cx="2299777" cy="11494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7A4087D-66D3-4C61-80B6-032470A4F4E8}"/>
              </a:ext>
            </a:extLst>
          </p:cNvPr>
          <p:cNvSpPr txBox="1"/>
          <p:nvPr/>
        </p:nvSpPr>
        <p:spPr>
          <a:xfrm>
            <a:off x="10464801" y="289679"/>
            <a:ext cx="1727200" cy="6278642"/>
          </a:xfrm>
          <a:prstGeom prst="rect">
            <a:avLst/>
          </a:prstGeom>
          <a:solidFill>
            <a:srgbClr val="0099CC"/>
          </a:solidFill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dirty="0"/>
          </a:p>
        </p:txBody>
      </p:sp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C06D057-7F75-4C49-9B77-64FAB04FA3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177" y="2955138"/>
            <a:ext cx="1697245" cy="9477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D6383C89-8802-4F6B-9585-309145D29829}"/>
              </a:ext>
            </a:extLst>
          </p:cNvPr>
          <p:cNvSpPr txBox="1">
            <a:spLocks/>
          </p:cNvSpPr>
          <p:nvPr/>
        </p:nvSpPr>
        <p:spPr>
          <a:xfrm>
            <a:off x="370114" y="1727199"/>
            <a:ext cx="6793816" cy="476567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base">
              <a:buFont typeface="Arial" panose="020B0604020202020204" pitchFamily="34" charset="0"/>
              <a:buNone/>
            </a:pPr>
            <a:r>
              <a:rPr lang="en-GB" sz="3600" b="1" dirty="0">
                <a:latin typeface="+mj-lt"/>
              </a:rPr>
              <a:t>Alasdair Satchel </a:t>
            </a:r>
            <a:r>
              <a:rPr lang="en-GB" sz="3600" dirty="0">
                <a:latin typeface="+mj-lt"/>
              </a:rPr>
              <a:t>is a film and theatre maker based on the Isle of Mull.  His session will be looking at shot types and how we can create visual stories from very simple means.  </a:t>
            </a:r>
          </a:p>
        </p:txBody>
      </p:sp>
    </p:spTree>
    <p:extLst>
      <p:ext uri="{BB962C8B-B14F-4D97-AF65-F5344CB8AC3E}">
        <p14:creationId xmlns:p14="http://schemas.microsoft.com/office/powerpoint/2010/main" val="2497939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FDCBC-70BA-423E-BBF0-ECA389ECF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114" y="365125"/>
            <a:ext cx="9800046" cy="1067435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  <a:latin typeface="Avenir Next LT Pro" panose="020B0504020202020204" pitchFamily="34" charset="0"/>
              </a:rPr>
              <a:t>Film</a:t>
            </a:r>
            <a:r>
              <a:rPr lang="en-GB" dirty="0">
                <a:solidFill>
                  <a:srgbClr val="0099CC"/>
                </a:solidFill>
                <a:latin typeface="Avenir Next LT Pro" panose="020B0504020202020204" pitchFamily="34" charset="0"/>
              </a:rPr>
              <a:t> Competitions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820157-85E4-4C98-8D98-A90A9AE3C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114" y="1654629"/>
            <a:ext cx="9800046" cy="4838245"/>
          </a:xfrm>
          <a:ln>
            <a:noFill/>
          </a:ln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sz="2400" dirty="0">
                <a:latin typeface="+mj-lt"/>
                <a:cs typeface="Calibri"/>
              </a:rPr>
              <a:t>CURRENTLY RUNNING</a:t>
            </a:r>
          </a:p>
          <a:p>
            <a:r>
              <a:rPr lang="en-GB" sz="2400" dirty="0">
                <a:latin typeface="+mj-lt"/>
                <a:cs typeface="Calibri"/>
              </a:rPr>
              <a:t>Climate Challenge: 1.5 Degrees Films:</a:t>
            </a:r>
          </a:p>
          <a:p>
            <a:pPr lvl="1"/>
            <a:r>
              <a:rPr lang="en-GB" dirty="0">
                <a:solidFill>
                  <a:srgbClr val="0099CC"/>
                </a:solidFill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Climate Challenge: 1.5 Degrees Films – Film Access Scotland</a:t>
            </a:r>
            <a:endParaRPr lang="en-GB" dirty="0">
              <a:solidFill>
                <a:srgbClr val="0099CC"/>
              </a:solidFill>
              <a:latin typeface="+mj-lt"/>
            </a:endParaRPr>
          </a:p>
          <a:p>
            <a:r>
              <a:rPr lang="en-GB" sz="2400" dirty="0">
                <a:latin typeface="+mj-lt"/>
              </a:rPr>
              <a:t>Our World:</a:t>
            </a:r>
          </a:p>
          <a:p>
            <a:pPr lvl="1"/>
            <a:r>
              <a:rPr lang="en-GB" dirty="0">
                <a:solidFill>
                  <a:srgbClr val="0099CC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About Our World — SEET</a:t>
            </a:r>
            <a:endParaRPr lang="en-GB" dirty="0">
              <a:solidFill>
                <a:srgbClr val="0099CC"/>
              </a:solidFill>
              <a:latin typeface="+mj-lt"/>
            </a:endParaRPr>
          </a:p>
          <a:p>
            <a:pPr marL="0" indent="0">
              <a:buNone/>
            </a:pPr>
            <a:r>
              <a:rPr lang="en-GB" sz="2400" dirty="0">
                <a:latin typeface="+mj-lt"/>
                <a:cs typeface="Calibri"/>
              </a:rPr>
              <a:t>FUTURE COMPETITIONS</a:t>
            </a:r>
          </a:p>
          <a:p>
            <a:r>
              <a:rPr lang="en-GB" sz="2400" dirty="0">
                <a:latin typeface="+mj-lt"/>
                <a:cs typeface="Calibri"/>
              </a:rPr>
              <a:t>Edinburgh and Lothians Schools Film Competition 2022:</a:t>
            </a:r>
          </a:p>
          <a:p>
            <a:pPr lvl="1"/>
            <a:r>
              <a:rPr lang="en-GB" dirty="0">
                <a:solidFill>
                  <a:srgbClr val="0099CC"/>
                </a:solidFill>
                <a:latin typeface="+mj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Edinburgh and Lothians Schools Film Competition 2021 Winners Announced | Screen Education Edinburgh (screen-ed.org)</a:t>
            </a:r>
            <a:endParaRPr lang="en-GB" dirty="0">
              <a:solidFill>
                <a:srgbClr val="0099CC"/>
              </a:solidFill>
              <a:latin typeface="+mj-lt"/>
            </a:endParaRPr>
          </a:p>
          <a:p>
            <a:r>
              <a:rPr lang="en-GB" sz="2400" dirty="0">
                <a:latin typeface="+mj-lt"/>
              </a:rPr>
              <a:t>Scottish Youth Film Festival 2022</a:t>
            </a:r>
          </a:p>
          <a:p>
            <a:pPr lvl="1"/>
            <a:r>
              <a:rPr lang="en-GB" dirty="0">
                <a:solidFill>
                  <a:srgbClr val="0099CC"/>
                </a:solidFill>
                <a:latin typeface="+mj-l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Festival | Scottish Youth Film Foundation (</a:t>
            </a:r>
            <a:r>
              <a:rPr lang="en-GB" dirty="0" err="1">
                <a:solidFill>
                  <a:srgbClr val="0099CC"/>
                </a:solidFill>
                <a:latin typeface="+mj-l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syff.scot</a:t>
            </a:r>
            <a:r>
              <a:rPr lang="en-GB" dirty="0">
                <a:solidFill>
                  <a:srgbClr val="0099CC"/>
                </a:solidFill>
                <a:latin typeface="+mj-l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)</a:t>
            </a:r>
            <a:endParaRPr lang="en-GB" dirty="0">
              <a:solidFill>
                <a:srgbClr val="0099CC"/>
              </a:solidFill>
              <a:latin typeface="+mj-lt"/>
              <a:cs typeface="Calibri"/>
            </a:endParaRPr>
          </a:p>
          <a:p>
            <a:pPr lvl="1"/>
            <a:endParaRPr lang="en-GB" sz="2800" dirty="0">
              <a:solidFill>
                <a:srgbClr val="0099CC"/>
              </a:solidFill>
              <a:latin typeface="+mj-lt"/>
            </a:endParaRPr>
          </a:p>
          <a:p>
            <a:pPr lvl="1"/>
            <a:endParaRPr lang="en-GB" sz="2800" dirty="0">
              <a:solidFill>
                <a:srgbClr val="0099CC"/>
              </a:solidFill>
              <a:latin typeface="+mj-lt"/>
            </a:endParaRPr>
          </a:p>
          <a:p>
            <a:pPr lvl="1"/>
            <a:endParaRPr lang="en-GB" sz="2800" dirty="0">
              <a:solidFill>
                <a:srgbClr val="0099CC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A4087D-66D3-4C61-80B6-032470A4F4E8}"/>
              </a:ext>
            </a:extLst>
          </p:cNvPr>
          <p:cNvSpPr txBox="1"/>
          <p:nvPr/>
        </p:nvSpPr>
        <p:spPr>
          <a:xfrm>
            <a:off x="10464801" y="289679"/>
            <a:ext cx="1727200" cy="6278642"/>
          </a:xfrm>
          <a:prstGeom prst="rect">
            <a:avLst/>
          </a:prstGeom>
          <a:solidFill>
            <a:srgbClr val="0099CC"/>
          </a:solidFill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dirty="0"/>
          </a:p>
        </p:txBody>
      </p:sp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C06D057-7F75-4C49-9B77-64FAB04FA30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177" y="2955138"/>
            <a:ext cx="1697245" cy="9477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48199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FDCBC-70BA-423E-BBF0-ECA389ECF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686" y="365125"/>
            <a:ext cx="9854474" cy="1067435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sz="4800">
                <a:solidFill>
                  <a:schemeClr val="bg1"/>
                </a:solidFill>
                <a:latin typeface="Avenir Next LT Pro" panose="020B0504020202020204" pitchFamily="34" charset="0"/>
              </a:rPr>
              <a:t>Want to </a:t>
            </a:r>
            <a:r>
              <a:rPr lang="en-GB" sz="4800">
                <a:solidFill>
                  <a:srgbClr val="0099CC"/>
                </a:solidFill>
                <a:latin typeface="Avenir Next LT Pro" panose="020B0504020202020204" pitchFamily="34" charset="0"/>
              </a:rPr>
              <a:t>learn more?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820157-85E4-4C98-8D98-A90A9AE3C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686" y="1727199"/>
            <a:ext cx="9854474" cy="4765675"/>
          </a:xfrm>
          <a:ln>
            <a:noFill/>
          </a:ln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>
                <a:latin typeface="+mj-lt"/>
                <a:cs typeface="Calibri Light"/>
              </a:rPr>
              <a:t>Find short films, teaching resources, video tutorials and classroom activities here:</a:t>
            </a:r>
          </a:p>
          <a:p>
            <a:r>
              <a:rPr lang="en-GB" sz="2800" dirty="0">
                <a:solidFill>
                  <a:srgbClr val="0099CC"/>
                </a:solidFill>
                <a:latin typeface="+mj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Screening Shorts</a:t>
            </a:r>
            <a:endParaRPr lang="en-GB" dirty="0">
              <a:solidFill>
                <a:srgbClr val="0099CC"/>
              </a:solidFill>
              <a:latin typeface="+mj-lt"/>
              <a:cs typeface="Calibri Light"/>
            </a:endParaRPr>
          </a:p>
          <a:p>
            <a:pPr marL="0" indent="0">
              <a:buNone/>
            </a:pPr>
            <a:r>
              <a:rPr lang="en-GB" dirty="0">
                <a:latin typeface="+mj-lt"/>
              </a:rPr>
              <a:t>Keep </a:t>
            </a:r>
            <a:r>
              <a:rPr lang="en-GB" dirty="0">
                <a:latin typeface="+mj-lt"/>
                <a:cs typeface="Calibri Light" panose="020F0302020204030204"/>
              </a:rPr>
              <a:t>up-to-date with film education events and opportunities and chat to other educators interested in film here:</a:t>
            </a:r>
            <a:endParaRPr lang="en-GB" dirty="0">
              <a:latin typeface="+mj-lt"/>
              <a:ea typeface="+mn-lt"/>
              <a:cs typeface="+mn-lt"/>
            </a:endParaRPr>
          </a:p>
          <a:p>
            <a:r>
              <a:rPr lang="en-GB" dirty="0">
                <a:solidFill>
                  <a:srgbClr val="0099CC"/>
                </a:solidFill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Screen Scotland: Film Education | Microsoft Teams</a:t>
            </a:r>
            <a:endParaRPr lang="en-GB" dirty="0">
              <a:solidFill>
                <a:srgbClr val="0099CC"/>
              </a:solidFill>
              <a:latin typeface="+mj-lt"/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dirty="0">
                <a:latin typeface="+mj-lt"/>
              </a:rPr>
              <a:t>Learn more about our work and the role of film education here:</a:t>
            </a:r>
            <a:endParaRPr lang="en-GB" dirty="0">
              <a:latin typeface="+mj-lt"/>
              <a:ea typeface="+mn-lt"/>
              <a:cs typeface="+mn-lt"/>
            </a:endParaRPr>
          </a:p>
          <a:p>
            <a:r>
              <a:rPr lang="en-GB" dirty="0">
                <a:solidFill>
                  <a:srgbClr val="0099CC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Film Education | Screen Scotland Website</a:t>
            </a:r>
            <a:endParaRPr lang="en-GB" dirty="0">
              <a:latin typeface="+mj-lt"/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dirty="0">
                <a:latin typeface="+mj-lt"/>
              </a:rPr>
              <a:t>Or contact us directly via: </a:t>
            </a:r>
            <a:endParaRPr lang="en-GB" dirty="0">
              <a:latin typeface="+mj-lt"/>
              <a:ea typeface="+mn-lt"/>
              <a:cs typeface="+mn-lt"/>
            </a:endParaRPr>
          </a:p>
          <a:p>
            <a:r>
              <a:rPr lang="en-GB" dirty="0">
                <a:solidFill>
                  <a:srgbClr val="0099CC"/>
                </a:solidFill>
                <a:latin typeface="+mj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Scott.Donaldson@creativescotland.com</a:t>
            </a:r>
            <a:r>
              <a:rPr lang="en-GB" dirty="0">
                <a:solidFill>
                  <a:srgbClr val="0099CC"/>
                </a:solidFill>
                <a:latin typeface="+mj-lt"/>
              </a:rPr>
              <a:t> </a:t>
            </a:r>
            <a:r>
              <a:rPr lang="en-GB" dirty="0">
                <a:latin typeface="+mj-lt"/>
              </a:rPr>
              <a:t>Head of Film Education</a:t>
            </a:r>
            <a:endParaRPr lang="en-GB" dirty="0">
              <a:latin typeface="+mj-lt"/>
              <a:ea typeface="+mn-lt"/>
              <a:cs typeface="+mn-lt"/>
            </a:endParaRPr>
          </a:p>
          <a:p>
            <a:r>
              <a:rPr lang="en-GB" dirty="0">
                <a:solidFill>
                  <a:srgbClr val="0099CC"/>
                </a:solidFill>
                <a:latin typeface="+mj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Gail.Robertson@creativescotland.com</a:t>
            </a:r>
            <a:r>
              <a:rPr lang="en-GB" dirty="0">
                <a:solidFill>
                  <a:srgbClr val="0099CC"/>
                </a:solidFill>
                <a:latin typeface="+mj-lt"/>
              </a:rPr>
              <a:t> </a:t>
            </a:r>
            <a:r>
              <a:rPr lang="en-GB" dirty="0">
                <a:latin typeface="+mj-lt"/>
              </a:rPr>
              <a:t>Film Education Officer</a:t>
            </a:r>
            <a:endParaRPr lang="en-GB" dirty="0">
              <a:latin typeface="+mj-lt"/>
              <a:ea typeface="+mn-lt"/>
              <a:cs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A4087D-66D3-4C61-80B6-032470A4F4E8}"/>
              </a:ext>
            </a:extLst>
          </p:cNvPr>
          <p:cNvSpPr txBox="1"/>
          <p:nvPr/>
        </p:nvSpPr>
        <p:spPr>
          <a:xfrm>
            <a:off x="10464801" y="289679"/>
            <a:ext cx="1727200" cy="6278642"/>
          </a:xfrm>
          <a:prstGeom prst="rect">
            <a:avLst/>
          </a:prstGeom>
          <a:solidFill>
            <a:srgbClr val="0099CC"/>
          </a:solidFill>
        </p:spPr>
        <p:txBody>
          <a:bodyPr wrap="square" rtlCol="0">
            <a:spAutoFit/>
          </a:bodyPr>
          <a:lstStyle/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/>
          </a:p>
        </p:txBody>
      </p:sp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C06D057-7F75-4C49-9B77-64FAB04FA30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177" y="2955138"/>
            <a:ext cx="1697245" cy="9477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517647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FDCBC-70BA-423E-BBF0-ECA389ECF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114" y="365125"/>
            <a:ext cx="9800046" cy="1067435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  <a:latin typeface="Avenir Next LT Pro" panose="020B0504020202020204" pitchFamily="34" charset="0"/>
              </a:rPr>
              <a:t>Making</a:t>
            </a:r>
            <a:r>
              <a:rPr lang="en-GB" dirty="0">
                <a:solidFill>
                  <a:srgbClr val="0099CC"/>
                </a:solidFill>
                <a:latin typeface="Avenir Next LT Pro" panose="020B0504020202020204" pitchFamily="34" charset="0"/>
              </a:rPr>
              <a:t> Films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820157-85E4-4C98-8D98-A90A9AE3C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114" y="1654629"/>
            <a:ext cx="9800046" cy="4838245"/>
          </a:xfrm>
          <a:ln>
            <a:noFill/>
          </a:ln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3200" b="1" dirty="0">
                <a:solidFill>
                  <a:srgbClr val="0099CC"/>
                </a:solidFill>
                <a:latin typeface="+mj-lt"/>
                <a:cs typeface="Calibri"/>
              </a:rPr>
              <a:t>Time: </a:t>
            </a:r>
            <a:r>
              <a:rPr lang="en-GB" sz="3200" dirty="0">
                <a:latin typeface="+mj-lt"/>
              </a:rPr>
              <a:t>An hour to film.  A day to edit.  A minute to watch.</a:t>
            </a:r>
          </a:p>
          <a:p>
            <a:pPr fontAlgn="base"/>
            <a:r>
              <a:rPr lang="en-GB" sz="3200" b="1" dirty="0">
                <a:solidFill>
                  <a:srgbClr val="0099CC"/>
                </a:solidFill>
                <a:latin typeface="+mj-lt"/>
                <a:cs typeface="Calibri"/>
              </a:rPr>
              <a:t>Equipment: </a:t>
            </a:r>
            <a:r>
              <a:rPr lang="en-GB" sz="3200" dirty="0">
                <a:latin typeface="+mj-lt"/>
                <a:cs typeface="Calibri"/>
              </a:rPr>
              <a:t>Keep it simple.</a:t>
            </a:r>
          </a:p>
          <a:p>
            <a:pPr fontAlgn="base"/>
            <a:r>
              <a:rPr lang="en-GB" sz="3200" b="1">
                <a:solidFill>
                  <a:srgbClr val="0099CC"/>
                </a:solidFill>
                <a:latin typeface="+mj-lt"/>
                <a:cs typeface="Calibri"/>
              </a:rPr>
              <a:t>Help:</a:t>
            </a:r>
            <a:r>
              <a:rPr lang="en-GB" sz="3200">
                <a:latin typeface="+mj-lt"/>
                <a:cs typeface="Calibri"/>
              </a:rPr>
              <a:t> Don’t be afraid of looking for help – ask the pupils!</a:t>
            </a:r>
          </a:p>
          <a:p>
            <a:pPr fontAlgn="base"/>
            <a:r>
              <a:rPr lang="en-GB" sz="3200" b="1">
                <a:solidFill>
                  <a:srgbClr val="0099CC"/>
                </a:solidFill>
                <a:latin typeface="+mj-lt"/>
                <a:cs typeface="Calibri"/>
              </a:rPr>
              <a:t>Practice</a:t>
            </a:r>
            <a:r>
              <a:rPr lang="en-GB" sz="3200" b="1" dirty="0">
                <a:solidFill>
                  <a:srgbClr val="0099CC"/>
                </a:solidFill>
                <a:latin typeface="+mj-lt"/>
                <a:cs typeface="Calibri"/>
              </a:rPr>
              <a:t>:</a:t>
            </a:r>
            <a:r>
              <a:rPr lang="en-GB" sz="3200" dirty="0">
                <a:latin typeface="+mj-lt"/>
                <a:cs typeface="Calibri"/>
              </a:rPr>
              <a:t> Make your own film!</a:t>
            </a:r>
          </a:p>
          <a:p>
            <a:pPr fontAlgn="base"/>
            <a:r>
              <a:rPr lang="en-GB" sz="3200" b="1" dirty="0">
                <a:solidFill>
                  <a:srgbClr val="0099CC"/>
                </a:solidFill>
                <a:latin typeface="+mj-lt"/>
                <a:cs typeface="Calibri"/>
              </a:rPr>
              <a:t>Planning: </a:t>
            </a:r>
            <a:r>
              <a:rPr lang="en-GB" sz="3200" dirty="0">
                <a:latin typeface="+mj-lt"/>
                <a:cs typeface="Calibri"/>
              </a:rPr>
              <a:t>Saves time and builds confidence.</a:t>
            </a:r>
          </a:p>
          <a:p>
            <a:pPr fontAlgn="base"/>
            <a:r>
              <a:rPr lang="en-GB" sz="3200" b="1" dirty="0">
                <a:solidFill>
                  <a:srgbClr val="0099CC"/>
                </a:solidFill>
                <a:latin typeface="+mj-lt"/>
                <a:cs typeface="Calibri"/>
              </a:rPr>
              <a:t>Shooting: </a:t>
            </a:r>
            <a:r>
              <a:rPr lang="en-GB" sz="3200" dirty="0">
                <a:latin typeface="+mj-lt"/>
                <a:cs typeface="Calibri"/>
              </a:rPr>
              <a:t>Trust is key.</a:t>
            </a:r>
          </a:p>
          <a:p>
            <a:pPr fontAlgn="base"/>
            <a:r>
              <a:rPr lang="en-GB" sz="3200" b="1" dirty="0">
                <a:solidFill>
                  <a:srgbClr val="0099CC"/>
                </a:solidFill>
                <a:latin typeface="+mj-lt"/>
                <a:cs typeface="Calibri"/>
              </a:rPr>
              <a:t>Editing: </a:t>
            </a:r>
            <a:r>
              <a:rPr lang="en-GB" sz="3200" dirty="0">
                <a:latin typeface="+mj-lt"/>
                <a:cs typeface="Calibri"/>
              </a:rPr>
              <a:t>A vital stage – and so satisfying!</a:t>
            </a:r>
          </a:p>
          <a:p>
            <a:pPr fontAlgn="base"/>
            <a:r>
              <a:rPr lang="en-GB" sz="3200" b="1" dirty="0">
                <a:solidFill>
                  <a:srgbClr val="0099CC"/>
                </a:solidFill>
                <a:latin typeface="+mj-lt"/>
                <a:cs typeface="Calibri"/>
              </a:rPr>
              <a:t>Viewing: </a:t>
            </a:r>
            <a:r>
              <a:rPr lang="en-GB" sz="3200" dirty="0">
                <a:latin typeface="+mj-lt"/>
                <a:cs typeface="Calibri"/>
              </a:rPr>
              <a:t>Find a big audience!</a:t>
            </a:r>
          </a:p>
          <a:p>
            <a:pPr fontAlgn="base"/>
            <a:endParaRPr lang="en-GB" sz="3200" dirty="0">
              <a:latin typeface="+mj-lt"/>
              <a:cs typeface="Calibri"/>
            </a:endParaRPr>
          </a:p>
          <a:p>
            <a:pPr marL="0" indent="0">
              <a:buNone/>
            </a:pPr>
            <a:endParaRPr lang="en-GB" sz="2600" dirty="0">
              <a:latin typeface="Avenir Next LT Pro" panose="020B05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A4087D-66D3-4C61-80B6-032470A4F4E8}"/>
              </a:ext>
            </a:extLst>
          </p:cNvPr>
          <p:cNvSpPr txBox="1"/>
          <p:nvPr/>
        </p:nvSpPr>
        <p:spPr>
          <a:xfrm>
            <a:off x="10464801" y="289679"/>
            <a:ext cx="1727200" cy="6278642"/>
          </a:xfrm>
          <a:prstGeom prst="rect">
            <a:avLst/>
          </a:prstGeom>
          <a:solidFill>
            <a:srgbClr val="0099CC"/>
          </a:solidFill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dirty="0"/>
          </a:p>
        </p:txBody>
      </p:sp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C06D057-7F75-4C49-9B77-64FAB04FA3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177" y="2955138"/>
            <a:ext cx="1697245" cy="9477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 descr="A picture containing person, outdoor&#10;&#10;Description automatically generated">
            <a:extLst>
              <a:ext uri="{FF2B5EF4-FFF2-40B4-BE49-F238E27FC236}">
                <a16:creationId xmlns:a16="http://schemas.microsoft.com/office/drawing/2014/main" id="{AD93E450-0686-4C2F-B4F6-CAF0482489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8404" y="4811486"/>
            <a:ext cx="2611756" cy="1681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13926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14A5177C66A44194F0CE4855626A87" ma:contentTypeVersion="20" ma:contentTypeDescription="Create a new document." ma:contentTypeScope="" ma:versionID="fd576f24e49aa4656fa4e0bf4e0dc5a2">
  <xsd:schema xmlns:xsd="http://www.w3.org/2001/XMLSchema" xmlns:xs="http://www.w3.org/2001/XMLSchema" xmlns:p="http://schemas.microsoft.com/office/2006/metadata/properties" xmlns:ns2="f07e8e4d-f013-42ca-9eed-37a101d0488d" xmlns:ns3="0d7ce166-acc6-4f01-b8ec-4eed270bebe0" targetNamespace="http://schemas.microsoft.com/office/2006/metadata/properties" ma:root="true" ma:fieldsID="b875da3947c02e6c47601b89301db9ac" ns2:_="" ns3:_="">
    <xsd:import namespace="f07e8e4d-f013-42ca-9eed-37a101d0488d"/>
    <xsd:import namespace="0d7ce166-acc6-4f01-b8ec-4eed270bebe0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Location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  <xsd:element ref="ns3:_Flow_SignoffStatus" minOccurs="0"/>
                <xsd:element ref="ns3:status" minOccurs="0"/>
                <xsd:element ref="ns3:Poilcy" minOccurs="0"/>
                <xsd:element ref="ns3:Intranet" minOccurs="0"/>
                <xsd:element ref="ns3:MediaLengthInSeconds" minOccurs="0"/>
                <xsd:element ref="ns3:_ModernAudienceTargetUserField" minOccurs="0"/>
                <xsd:element ref="ns3:_ModernAudienceAadObjectI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7e8e4d-f013-42ca-9eed-37a101d0488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7ce166-acc6-4f01-b8ec-4eed270bebe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status" ma:index="21" nillable="true" ma:displayName="status" ma:default="1" ma:format="Dropdown" ma:internalName="status">
      <xsd:simpleType>
        <xsd:restriction base="dms:Boolean"/>
      </xsd:simpleType>
    </xsd:element>
    <xsd:element name="Poilcy" ma:index="22" nillable="true" ma:displayName="Poilcy" ma:default="Intranet 1" ma:format="Dropdown" ma:internalName="Poilcy">
      <xsd:simpleType>
        <xsd:union memberTypes="dms:Text">
          <xsd:simpleType>
            <xsd:restriction base="dms:Choice">
              <xsd:enumeration value="Intranet 1"/>
              <xsd:enumeration value="Intranet 2"/>
              <xsd:enumeration value="Intranet 3"/>
            </xsd:restriction>
          </xsd:simpleType>
        </xsd:union>
      </xsd:simpleType>
    </xsd:element>
    <xsd:element name="Intranet" ma:index="23" nillable="true" ma:displayName="Intranet" ma:format="Dropdown" ma:internalName="Intranet">
      <xsd:simpleType>
        <xsd:union memberTypes="dms:Text">
          <xsd:simpleType>
            <xsd:restriction base="dms:Choice">
              <xsd:enumeration value="Intranet"/>
              <xsd:enumeration value="Enter Choice #2"/>
              <xsd:enumeration value="Enter Choice #3"/>
            </xsd:restriction>
          </xsd:simpleType>
        </xsd:union>
      </xsd:simpleType>
    </xsd:element>
    <xsd:element name="MediaLengthInSeconds" ma:index="24" nillable="true" ma:displayName="Length (seconds)" ma:internalName="MediaLengthInSeconds" ma:readOnly="true">
      <xsd:simpleType>
        <xsd:restriction base="dms:Unknown"/>
      </xsd:simpleType>
    </xsd:element>
    <xsd:element name="_ModernAudienceTargetUserField" ma:index="25" nillable="true" ma:displayName="Audience" ma:list="UserInfo" ma:SharePointGroup="0" ma:internalName="_ModernAudienceTargetUserField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ModernAudienceAadObjectIds" ma:index="26" nillable="true" ma:displayName="AudienceIds" ma:list="{b7d9da7d-f033-4ab3-be04-615275f198e3}" ma:internalName="_ModernAudienceAadObjectIds" ma:readOnly="true" ma:showField="_AadObjectIdForUser" ma:web="f07e8e4d-f013-42ca-9eed-37a101d0488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0d7ce166-acc6-4f01-b8ec-4eed270bebe0" xsi:nil="true"/>
    <_ModernAudienceTargetUserField xmlns="0d7ce166-acc6-4f01-b8ec-4eed270bebe0">
      <UserInfo>
        <DisplayName/>
        <AccountId xsi:nil="true"/>
        <AccountType/>
      </UserInfo>
    </_ModernAudienceTargetUserField>
    <Poilcy xmlns="0d7ce166-acc6-4f01-b8ec-4eed270bebe0">Intranet 1</Poilcy>
    <Intranet xmlns="0d7ce166-acc6-4f01-b8ec-4eed270bebe0" xsi:nil="true"/>
    <status xmlns="0d7ce166-acc6-4f01-b8ec-4eed270bebe0">true</status>
  </documentManagement>
</p:properties>
</file>

<file path=customXml/itemProps1.xml><?xml version="1.0" encoding="utf-8"?>
<ds:datastoreItem xmlns:ds="http://schemas.openxmlformats.org/officeDocument/2006/customXml" ds:itemID="{DEB02B00-912E-4CBD-A8FA-4BC157BB479D}"/>
</file>

<file path=customXml/itemProps2.xml><?xml version="1.0" encoding="utf-8"?>
<ds:datastoreItem xmlns:ds="http://schemas.openxmlformats.org/officeDocument/2006/customXml" ds:itemID="{1F0F218F-B590-4D64-B6D7-C0D41C08432A}"/>
</file>

<file path=customXml/itemProps3.xml><?xml version="1.0" encoding="utf-8"?>
<ds:datastoreItem xmlns:ds="http://schemas.openxmlformats.org/officeDocument/2006/customXml" ds:itemID="{FA7EDC9B-F4B4-4154-A990-9A355A4BAAA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9299</TotalTime>
  <Words>563</Words>
  <Application>Microsoft Office PowerPoint</Application>
  <PresentationFormat>Widescreen</PresentationFormat>
  <Paragraphs>303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Arial Nova</vt:lpstr>
      <vt:lpstr>Avenir Next LT Pro</vt:lpstr>
      <vt:lpstr>Calibri</vt:lpstr>
      <vt:lpstr>Calibri Light</vt:lpstr>
      <vt:lpstr>Times New Roman</vt:lpstr>
      <vt:lpstr>Office Theme</vt:lpstr>
      <vt:lpstr>PowerPoint Presentation</vt:lpstr>
      <vt:lpstr>Today’s Schedule</vt:lpstr>
      <vt:lpstr>Our Aim</vt:lpstr>
      <vt:lpstr>Jonathan Charles</vt:lpstr>
      <vt:lpstr>Yasmin Al-Hadithi</vt:lpstr>
      <vt:lpstr>Alasdair Satchel</vt:lpstr>
      <vt:lpstr>Film Competitions</vt:lpstr>
      <vt:lpstr>Want to learn more?</vt:lpstr>
      <vt:lpstr>Making Films</vt:lpstr>
      <vt:lpstr>Links from today’s session</vt:lpstr>
      <vt:lpstr>Question Time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Gail Robertson</dc:creator>
  <cp:lastModifiedBy>Gail Robertson</cp:lastModifiedBy>
  <cp:revision>123</cp:revision>
  <dcterms:created xsi:type="dcterms:W3CDTF">2020-09-18T12:27:07Z</dcterms:created>
  <dcterms:modified xsi:type="dcterms:W3CDTF">2021-09-21T16:21:43Z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0x010100CF14A5177C66A44194F0CE4855626A87</vt:lpwstr>
  </property>
</Properties>
</file>