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4"/>
  </p:sldMasterIdLst>
  <p:notesMasterIdLst>
    <p:notesMasterId r:id="rId14"/>
  </p:notesMasterIdLst>
  <p:sldIdLst>
    <p:sldId id="282" r:id="rId5"/>
    <p:sldId id="448" r:id="rId6"/>
    <p:sldId id="420" r:id="rId7"/>
    <p:sldId id="450" r:id="rId8"/>
    <p:sldId id="454" r:id="rId9"/>
    <p:sldId id="455" r:id="rId10"/>
    <p:sldId id="447" r:id="rId11"/>
    <p:sldId id="453" r:id="rId12"/>
    <p:sldId id="41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88" autoAdjust="0"/>
    <p:restoredTop sz="93792" autoAdjust="0"/>
  </p:normalViewPr>
  <p:slideViewPr>
    <p:cSldViewPr snapToGrid="0">
      <p:cViewPr varScale="1">
        <p:scale>
          <a:sx n="59" d="100"/>
          <a:sy n="59" d="100"/>
        </p:scale>
        <p:origin x="720" y="60"/>
      </p:cViewPr>
      <p:guideLst/>
    </p:cSldViewPr>
  </p:slideViewPr>
  <p:notesTextViewPr>
    <p:cViewPr>
      <p:scale>
        <a:sx n="1" d="1"/>
        <a:sy n="1" d="1"/>
      </p:scale>
      <p:origin x="0" y="0"/>
    </p:cViewPr>
  </p:notesTextViewPr>
  <p:sorterViewPr>
    <p:cViewPr>
      <p:scale>
        <a:sx n="100" d="100"/>
        <a:sy n="100" d="100"/>
      </p:scale>
      <p:origin x="0" y="-39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176732-8CE7-4F29-BB6B-AFD8F6FDF4FA}" type="datetimeFigureOut">
              <a:rPr lang="en-GB" smtClean="0"/>
              <a:t>09/12/2021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63AC5D-5458-4800-8E0F-7F31F57CD4D4}" type="slidenum">
              <a:rPr lang="en-GB" smtClean="0"/>
              <a:t>‹#›</a:t>
            </a:fld>
            <a:endParaRPr lang="en-GB"/>
          </a:p>
        </p:txBody>
      </p:sp>
    </p:spTree>
    <p:extLst>
      <p:ext uri="{BB962C8B-B14F-4D97-AF65-F5344CB8AC3E}">
        <p14:creationId xmlns:p14="http://schemas.microsoft.com/office/powerpoint/2010/main" val="2215157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F13FF-273F-440C-B537-E955B33C41A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2CB7AD1-C9CF-405A-8B21-4B54A6DA80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995F20-C4F5-4F06-A3E1-D9F163A49FB9}"/>
              </a:ext>
            </a:extLst>
          </p:cNvPr>
          <p:cNvSpPr>
            <a:spLocks noGrp="1"/>
          </p:cNvSpPr>
          <p:nvPr>
            <p:ph type="dt" sz="half" idx="10"/>
          </p:nvPr>
        </p:nvSpPr>
        <p:spPr/>
        <p:txBody>
          <a:bodyPr/>
          <a:lstStyle/>
          <a:p>
            <a:fld id="{82EDB8D0-98ED-4B86-9D5F-E61ADC70144D}" type="datetimeFigureOut">
              <a:rPr lang="en-US" smtClean="0"/>
              <a:t>12/9/2021</a:t>
            </a:fld>
            <a:endParaRPr lang="en-US" dirty="0"/>
          </a:p>
        </p:txBody>
      </p:sp>
      <p:sp>
        <p:nvSpPr>
          <p:cNvPr id="5" name="Footer Placeholder 4">
            <a:extLst>
              <a:ext uri="{FF2B5EF4-FFF2-40B4-BE49-F238E27FC236}">
                <a16:creationId xmlns:a16="http://schemas.microsoft.com/office/drawing/2014/main" id="{AE0F7DD2-677F-4856-B1D7-A379FEE1C0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5CCDCA-54A7-41F3-88CF-71FE663624AC}"/>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342417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BFEE5-DC74-4E15-8E9A-7A345FD43F3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3A460B8-87A3-4850-916C-9AB71C7E74B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4BDBFF2-DEAF-42C4-BEB6-78999B7AF335}"/>
              </a:ext>
            </a:extLst>
          </p:cNvPr>
          <p:cNvSpPr>
            <a:spLocks noGrp="1"/>
          </p:cNvSpPr>
          <p:nvPr>
            <p:ph type="dt" sz="half" idx="10"/>
          </p:nvPr>
        </p:nvSpPr>
        <p:spPr/>
        <p:txBody>
          <a:bodyPr/>
          <a:lstStyle/>
          <a:p>
            <a:fld id="{82EDB8D0-98ED-4B86-9D5F-E61ADC70144D}" type="datetimeFigureOut">
              <a:rPr lang="en-US" smtClean="0"/>
              <a:t>12/9/2021</a:t>
            </a:fld>
            <a:endParaRPr lang="en-US"/>
          </a:p>
        </p:txBody>
      </p:sp>
      <p:sp>
        <p:nvSpPr>
          <p:cNvPr id="5" name="Footer Placeholder 4">
            <a:extLst>
              <a:ext uri="{FF2B5EF4-FFF2-40B4-BE49-F238E27FC236}">
                <a16:creationId xmlns:a16="http://schemas.microsoft.com/office/drawing/2014/main" id="{1F645DA7-FB8D-4375-99CD-104A07439A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1E1DAA-8CE6-49C4-9E52-BB9E0C10F216}"/>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4230097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AC677BF-4ED5-4B70-8E2D-628DBF5C65D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F9CC2FF-3453-4244-B88E-AF32A21D166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2F11BE5-546E-432C-ADB0-CC9BD632BCC2}"/>
              </a:ext>
            </a:extLst>
          </p:cNvPr>
          <p:cNvSpPr>
            <a:spLocks noGrp="1"/>
          </p:cNvSpPr>
          <p:nvPr>
            <p:ph type="dt" sz="half" idx="10"/>
          </p:nvPr>
        </p:nvSpPr>
        <p:spPr/>
        <p:txBody>
          <a:bodyPr/>
          <a:lstStyle/>
          <a:p>
            <a:fld id="{82EDB8D0-98ED-4B86-9D5F-E61ADC70144D}" type="datetimeFigureOut">
              <a:rPr lang="en-US" smtClean="0"/>
              <a:t>12/9/2021</a:t>
            </a:fld>
            <a:endParaRPr lang="en-US"/>
          </a:p>
        </p:txBody>
      </p:sp>
      <p:sp>
        <p:nvSpPr>
          <p:cNvPr id="5" name="Footer Placeholder 4">
            <a:extLst>
              <a:ext uri="{FF2B5EF4-FFF2-40B4-BE49-F238E27FC236}">
                <a16:creationId xmlns:a16="http://schemas.microsoft.com/office/drawing/2014/main" id="{AC079C35-44AD-4D44-829A-AB6B6AE8AC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310DA7-4582-444B-91C0-1C2E84660514}"/>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3684856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0225E-ACF3-4166-802A-3FFC9214D41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512D5A1-FAA7-469E-ADB6-3FFDDF15F48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3E944B3-6D6C-43B9-A031-AB095DBB485D}"/>
              </a:ext>
            </a:extLst>
          </p:cNvPr>
          <p:cNvSpPr>
            <a:spLocks noGrp="1"/>
          </p:cNvSpPr>
          <p:nvPr>
            <p:ph type="dt" sz="half" idx="10"/>
          </p:nvPr>
        </p:nvSpPr>
        <p:spPr/>
        <p:txBody>
          <a:bodyPr/>
          <a:lstStyle/>
          <a:p>
            <a:fld id="{82EDB8D0-98ED-4B86-9D5F-E61ADC70144D}" type="datetimeFigureOut">
              <a:rPr lang="en-US" smtClean="0"/>
              <a:t>12/9/2021</a:t>
            </a:fld>
            <a:endParaRPr lang="en-US" dirty="0"/>
          </a:p>
        </p:txBody>
      </p:sp>
      <p:sp>
        <p:nvSpPr>
          <p:cNvPr id="5" name="Footer Placeholder 4">
            <a:extLst>
              <a:ext uri="{FF2B5EF4-FFF2-40B4-BE49-F238E27FC236}">
                <a16:creationId xmlns:a16="http://schemas.microsoft.com/office/drawing/2014/main" id="{657C93CD-FF76-445E-8BDC-EAA7C9129C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EBFB2A-DB2F-4E60-9D99-AA98B3840E70}"/>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2587591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69102-25DB-49F2-9254-BAF1C23F6EC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B233783-F922-4406-863F-54B7B2792B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928F7FD-E624-44C4-8E87-A5813337BCA4}"/>
              </a:ext>
            </a:extLst>
          </p:cNvPr>
          <p:cNvSpPr>
            <a:spLocks noGrp="1"/>
          </p:cNvSpPr>
          <p:nvPr>
            <p:ph type="dt" sz="half" idx="10"/>
          </p:nvPr>
        </p:nvSpPr>
        <p:spPr/>
        <p:txBody>
          <a:bodyPr/>
          <a:lstStyle/>
          <a:p>
            <a:fld id="{82EDB8D0-98ED-4B86-9D5F-E61ADC70144D}" type="datetimeFigureOut">
              <a:rPr lang="en-US" smtClean="0"/>
              <a:t>12/9/2021</a:t>
            </a:fld>
            <a:endParaRPr lang="en-US"/>
          </a:p>
        </p:txBody>
      </p:sp>
      <p:sp>
        <p:nvSpPr>
          <p:cNvPr id="5" name="Footer Placeholder 4">
            <a:extLst>
              <a:ext uri="{FF2B5EF4-FFF2-40B4-BE49-F238E27FC236}">
                <a16:creationId xmlns:a16="http://schemas.microsoft.com/office/drawing/2014/main" id="{A75F5E9C-826D-4E6D-B4EC-F74C8B6B03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33D176-BDFB-4D41-AF60-9343047EF6B6}"/>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35112927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107D6-9140-4E0B-87C1-59F1876A7D1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00DD19-C099-41B7-A1BD-349963810CF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DE9130F-9ADB-4EA7-8060-2C9945B5002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3FE5988-9A9D-4818-BFB5-B267DD9416D0}"/>
              </a:ext>
            </a:extLst>
          </p:cNvPr>
          <p:cNvSpPr>
            <a:spLocks noGrp="1"/>
          </p:cNvSpPr>
          <p:nvPr>
            <p:ph type="dt" sz="half" idx="10"/>
          </p:nvPr>
        </p:nvSpPr>
        <p:spPr/>
        <p:txBody>
          <a:bodyPr/>
          <a:lstStyle/>
          <a:p>
            <a:fld id="{82EDB8D0-98ED-4B86-9D5F-E61ADC70144D}" type="datetimeFigureOut">
              <a:rPr lang="en-US" smtClean="0"/>
              <a:t>12/9/2021</a:t>
            </a:fld>
            <a:endParaRPr lang="en-US"/>
          </a:p>
        </p:txBody>
      </p:sp>
      <p:sp>
        <p:nvSpPr>
          <p:cNvPr id="6" name="Footer Placeholder 5">
            <a:extLst>
              <a:ext uri="{FF2B5EF4-FFF2-40B4-BE49-F238E27FC236}">
                <a16:creationId xmlns:a16="http://schemas.microsoft.com/office/drawing/2014/main" id="{E759E989-4830-4BD8-A7FB-6D10BF9CFE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ADE2B3-BE55-4CA8-B9D6-460BBF32A72C}"/>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2538183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020EB-1C4F-4060-A4BE-75E164566B2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CB3CBC8-5639-4E52-8178-7C0A3198E7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963B3C8-352B-41BC-B83B-A8A309A8E50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727AF9C-450F-4C5E-97FF-0BBC0E70B7A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36BD42B-C38D-488C-9892-6DF7E185BA9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D221E7D-9000-4A94-86FE-37BEE47C9A90}"/>
              </a:ext>
            </a:extLst>
          </p:cNvPr>
          <p:cNvSpPr>
            <a:spLocks noGrp="1"/>
          </p:cNvSpPr>
          <p:nvPr>
            <p:ph type="dt" sz="half" idx="10"/>
          </p:nvPr>
        </p:nvSpPr>
        <p:spPr/>
        <p:txBody>
          <a:bodyPr/>
          <a:lstStyle/>
          <a:p>
            <a:fld id="{82EDB8D0-98ED-4B86-9D5F-E61ADC70144D}" type="datetimeFigureOut">
              <a:rPr lang="en-US" smtClean="0"/>
              <a:t>12/9/2021</a:t>
            </a:fld>
            <a:endParaRPr lang="en-US"/>
          </a:p>
        </p:txBody>
      </p:sp>
      <p:sp>
        <p:nvSpPr>
          <p:cNvPr id="8" name="Footer Placeholder 7">
            <a:extLst>
              <a:ext uri="{FF2B5EF4-FFF2-40B4-BE49-F238E27FC236}">
                <a16:creationId xmlns:a16="http://schemas.microsoft.com/office/drawing/2014/main" id="{7510E55B-0AEF-4898-9F05-AB74BF4BA3E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CA5BB0F-72C5-4D96-AD8D-5617A0238D1B}"/>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183431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7F854-4EA3-4D1E-9171-87E069DAD8F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DC18097-EE2F-4AEE-A255-93FA1C89BFE6}"/>
              </a:ext>
            </a:extLst>
          </p:cNvPr>
          <p:cNvSpPr>
            <a:spLocks noGrp="1"/>
          </p:cNvSpPr>
          <p:nvPr>
            <p:ph type="dt" sz="half" idx="10"/>
          </p:nvPr>
        </p:nvSpPr>
        <p:spPr/>
        <p:txBody>
          <a:bodyPr/>
          <a:lstStyle/>
          <a:p>
            <a:fld id="{82EDB8D0-98ED-4B86-9D5F-E61ADC70144D}" type="datetimeFigureOut">
              <a:rPr lang="en-US" smtClean="0"/>
              <a:t>12/9/2021</a:t>
            </a:fld>
            <a:endParaRPr lang="en-US"/>
          </a:p>
        </p:txBody>
      </p:sp>
      <p:sp>
        <p:nvSpPr>
          <p:cNvPr id="4" name="Footer Placeholder 3">
            <a:extLst>
              <a:ext uri="{FF2B5EF4-FFF2-40B4-BE49-F238E27FC236}">
                <a16:creationId xmlns:a16="http://schemas.microsoft.com/office/drawing/2014/main" id="{156D50AD-04BD-49D9-89E7-A3A07AAC2A8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2103D13-308F-42DB-8DC1-D9DF29962AFB}"/>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3749830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BE19D38-E708-4162-982F-75FF4A3E2859}"/>
              </a:ext>
            </a:extLst>
          </p:cNvPr>
          <p:cNvSpPr>
            <a:spLocks noGrp="1"/>
          </p:cNvSpPr>
          <p:nvPr>
            <p:ph type="dt" sz="half" idx="10"/>
          </p:nvPr>
        </p:nvSpPr>
        <p:spPr/>
        <p:txBody>
          <a:bodyPr/>
          <a:lstStyle/>
          <a:p>
            <a:fld id="{82EDB8D0-98ED-4B86-9D5F-E61ADC70144D}" type="datetimeFigureOut">
              <a:rPr lang="en-US" smtClean="0"/>
              <a:t>12/9/2021</a:t>
            </a:fld>
            <a:endParaRPr lang="en-US"/>
          </a:p>
        </p:txBody>
      </p:sp>
      <p:sp>
        <p:nvSpPr>
          <p:cNvPr id="3" name="Footer Placeholder 2">
            <a:extLst>
              <a:ext uri="{FF2B5EF4-FFF2-40B4-BE49-F238E27FC236}">
                <a16:creationId xmlns:a16="http://schemas.microsoft.com/office/drawing/2014/main" id="{C36E1389-7B2A-4105-81F8-8A2E178BB47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0290207-5333-4BA9-B815-1279C0B9B428}"/>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1647318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74CA5-E1AA-46DE-BEF1-26BBE65F6F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2C0E29A-97F0-47E8-8B90-C829D0B25D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99AEA13-3ACC-428B-8158-D5705CA049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47F32F-94E8-461F-8947-C986C38B3F7F}"/>
              </a:ext>
            </a:extLst>
          </p:cNvPr>
          <p:cNvSpPr>
            <a:spLocks noGrp="1"/>
          </p:cNvSpPr>
          <p:nvPr>
            <p:ph type="dt" sz="half" idx="10"/>
          </p:nvPr>
        </p:nvSpPr>
        <p:spPr/>
        <p:txBody>
          <a:bodyPr/>
          <a:lstStyle/>
          <a:p>
            <a:fld id="{82EDB8D0-98ED-4B86-9D5F-E61ADC70144D}" type="datetimeFigureOut">
              <a:rPr lang="en-US" smtClean="0"/>
              <a:t>12/9/2021</a:t>
            </a:fld>
            <a:endParaRPr lang="en-US"/>
          </a:p>
        </p:txBody>
      </p:sp>
      <p:sp>
        <p:nvSpPr>
          <p:cNvPr id="6" name="Footer Placeholder 5">
            <a:extLst>
              <a:ext uri="{FF2B5EF4-FFF2-40B4-BE49-F238E27FC236}">
                <a16:creationId xmlns:a16="http://schemas.microsoft.com/office/drawing/2014/main" id="{DF742C64-DFB5-4512-8E69-81BB55033B8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7101B0-D456-4AE2-B72C-314F96DAB420}"/>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1213827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D4B12-BDCB-45CF-B6BF-1C725F9F5F3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AA7745B-2E51-4F0D-86C5-9CED5C3D45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C85808D-DB0B-4030-8043-F147F00114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339978-57FB-45AB-9025-B25E2057EC6F}"/>
              </a:ext>
            </a:extLst>
          </p:cNvPr>
          <p:cNvSpPr>
            <a:spLocks noGrp="1"/>
          </p:cNvSpPr>
          <p:nvPr>
            <p:ph type="dt" sz="half" idx="10"/>
          </p:nvPr>
        </p:nvSpPr>
        <p:spPr/>
        <p:txBody>
          <a:bodyPr/>
          <a:lstStyle/>
          <a:p>
            <a:fld id="{82EDB8D0-98ED-4B86-9D5F-E61ADC70144D}" type="datetimeFigureOut">
              <a:rPr lang="en-US" smtClean="0"/>
              <a:pPr/>
              <a:t>12/9/2021</a:t>
            </a:fld>
            <a:endParaRPr lang="en-US" dirty="0"/>
          </a:p>
        </p:txBody>
      </p:sp>
      <p:sp>
        <p:nvSpPr>
          <p:cNvPr id="6" name="Footer Placeholder 5">
            <a:extLst>
              <a:ext uri="{FF2B5EF4-FFF2-40B4-BE49-F238E27FC236}">
                <a16:creationId xmlns:a16="http://schemas.microsoft.com/office/drawing/2014/main" id="{3EF480A0-C5B4-49C5-8AAF-8B35DDED6DF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9951D7F-0627-4331-81C4-8DF2987C7D29}"/>
              </a:ext>
            </a:extLst>
          </p:cNvPr>
          <p:cNvSpPr>
            <a:spLocks noGrp="1"/>
          </p:cNvSpPr>
          <p:nvPr>
            <p:ph type="sldNum" sz="quarter" idx="12"/>
          </p:nvPr>
        </p:nvSpPr>
        <p:spPr/>
        <p:txBody>
          <a:bodyPr/>
          <a:lstStyle/>
          <a:p>
            <a:fld id="{4854181D-6920-4594-9A5D-6CE56DC9F8B2}" type="slidenum">
              <a:rPr lang="en-US" smtClean="0"/>
              <a:pPr/>
              <a:t>‹#›</a:t>
            </a:fld>
            <a:endParaRPr lang="en-US"/>
          </a:p>
        </p:txBody>
      </p:sp>
    </p:spTree>
    <p:extLst>
      <p:ext uri="{BB962C8B-B14F-4D97-AF65-F5344CB8AC3E}">
        <p14:creationId xmlns:p14="http://schemas.microsoft.com/office/powerpoint/2010/main" val="2910794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766DD42-2411-4584-96CD-A3B44BBEDD8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7D586B0-3E45-4C05-9DE2-F6D0D6696E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6A46F4-F8C1-4853-8770-EB78C215C5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EDB8D0-98ED-4B86-9D5F-E61ADC70144D}" type="datetimeFigureOut">
              <a:rPr lang="en-US" smtClean="0"/>
              <a:pPr/>
              <a:t>12/9/2021</a:t>
            </a:fld>
            <a:endParaRPr lang="en-US" dirty="0"/>
          </a:p>
        </p:txBody>
      </p:sp>
      <p:sp>
        <p:nvSpPr>
          <p:cNvPr id="5" name="Footer Placeholder 4">
            <a:extLst>
              <a:ext uri="{FF2B5EF4-FFF2-40B4-BE49-F238E27FC236}">
                <a16:creationId xmlns:a16="http://schemas.microsoft.com/office/drawing/2014/main" id="{02365386-5D26-44A5-9A24-906DB4C49D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BAB7233-E444-453F-A424-A8F70BA9A6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54181D-6920-4594-9A5D-6CE56DC9F8B2}" type="slidenum">
              <a:rPr lang="en-US" smtClean="0"/>
              <a:pPr/>
              <a:t>‹#›</a:t>
            </a:fld>
            <a:endParaRPr lang="en-US"/>
          </a:p>
        </p:txBody>
      </p:sp>
    </p:spTree>
    <p:extLst>
      <p:ext uri="{BB962C8B-B14F-4D97-AF65-F5344CB8AC3E}">
        <p14:creationId xmlns:p14="http://schemas.microsoft.com/office/powerpoint/2010/main" val="3289615118"/>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teams.microsoft.com/l/team/19%3a54f54d329ff94b04b8b97a4d66975e5c%40thread.tacv2/conversations?groupId=f25ccdfb-bfaa-4106-a7f2-12a4172c02ee&amp;tenantId=ccd32ca3-16ce-428f-9541-372d6b051929" TargetMode="External"/><Relationship Id="rId2" Type="http://schemas.openxmlformats.org/officeDocument/2006/relationships/hyperlink" Target="https://screeningshorts.org.uk/"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mailto:Gail.Robertson@creativescotland.com" TargetMode="External"/><Relationship Id="rId4" Type="http://schemas.openxmlformats.org/officeDocument/2006/relationships/hyperlink" Target="https://www.screen.scot/film-education"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1drv.ms/u/s!AvGs06NmxQr4fT4t4qQrC5Y0kTQ?e=CqxpjO" TargetMode="External"/><Relationship Id="rId2" Type="http://schemas.openxmlformats.org/officeDocument/2006/relationships/hyperlink" Target="https://unsplash.com/" TargetMode="Externa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s://incompetech.filmmusic.io/search"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https://en-gb.padlet.com/gailrobertson/bj3sbjozuf2gtkl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892B2D6-00D1-444C-A906-03AB4ECA04A9}"/>
              </a:ext>
            </a:extLst>
          </p:cNvPr>
          <p:cNvSpPr txBox="1"/>
          <p:nvPr/>
        </p:nvSpPr>
        <p:spPr>
          <a:xfrm>
            <a:off x="4343399" y="5149825"/>
            <a:ext cx="6991373" cy="769441"/>
          </a:xfrm>
          <a:prstGeom prst="rect">
            <a:avLst/>
          </a:prstGeom>
          <a:noFill/>
        </p:spPr>
        <p:txBody>
          <a:bodyPr wrap="square" rtlCol="0">
            <a:spAutoFit/>
          </a:bodyPr>
          <a:lstStyle/>
          <a:p>
            <a:pPr algn="r"/>
            <a:r>
              <a:rPr lang="en-GB" sz="4400" b="1" dirty="0">
                <a:solidFill>
                  <a:schemeClr val="bg1"/>
                </a:solidFill>
                <a:latin typeface="Arial Nova" panose="020B0504020202020204" pitchFamily="34" charset="0"/>
              </a:rPr>
              <a:t>  14 December </a:t>
            </a:r>
            <a:r>
              <a:rPr lang="en-GB" sz="4400" b="1" dirty="0">
                <a:solidFill>
                  <a:srgbClr val="0099CC"/>
                </a:solidFill>
                <a:latin typeface="Arial Nova" panose="020B0504020202020204" pitchFamily="34" charset="0"/>
              </a:rPr>
              <a:t>2021</a:t>
            </a:r>
            <a:endParaRPr lang="en-GB" sz="2400" b="1" dirty="0">
              <a:solidFill>
                <a:srgbClr val="0099CC"/>
              </a:solidFill>
              <a:latin typeface="Arial Nova" panose="020B0504020202020204" pitchFamily="34" charset="0"/>
            </a:endParaRPr>
          </a:p>
        </p:txBody>
      </p:sp>
      <p:pic>
        <p:nvPicPr>
          <p:cNvPr id="7" name="Picture 6" descr="A picture containing text, clipart&#10;&#10;Description automatically generated">
            <a:extLst>
              <a:ext uri="{FF2B5EF4-FFF2-40B4-BE49-F238E27FC236}">
                <a16:creationId xmlns:a16="http://schemas.microsoft.com/office/drawing/2014/main" id="{09F1E998-CDEB-6149-849B-DE5B4622C7ED}"/>
              </a:ext>
            </a:extLst>
          </p:cNvPr>
          <p:cNvPicPr>
            <a:picLocks noChangeAspect="1"/>
          </p:cNvPicPr>
          <p:nvPr/>
        </p:nvPicPr>
        <p:blipFill>
          <a:blip r:embed="rId2"/>
          <a:stretch>
            <a:fillRect/>
          </a:stretch>
        </p:blipFill>
        <p:spPr>
          <a:xfrm>
            <a:off x="677332" y="672993"/>
            <a:ext cx="9008533" cy="1576493"/>
          </a:xfrm>
          <a:prstGeom prst="rect">
            <a:avLst/>
          </a:prstGeom>
        </p:spPr>
      </p:pic>
      <p:sp>
        <p:nvSpPr>
          <p:cNvPr id="4" name="Title 1">
            <a:extLst>
              <a:ext uri="{FF2B5EF4-FFF2-40B4-BE49-F238E27FC236}">
                <a16:creationId xmlns:a16="http://schemas.microsoft.com/office/drawing/2014/main" id="{725DD638-0892-41A5-9355-BBA998BCC2FB}"/>
              </a:ext>
            </a:extLst>
          </p:cNvPr>
          <p:cNvSpPr txBox="1">
            <a:spLocks/>
          </p:cNvSpPr>
          <p:nvPr/>
        </p:nvSpPr>
        <p:spPr>
          <a:xfrm>
            <a:off x="677331" y="2827689"/>
            <a:ext cx="10807097" cy="1428625"/>
          </a:xfrm>
          <a:prstGeom prst="rect">
            <a:avLst/>
          </a:prstGeom>
          <a:solidFill>
            <a:schemeClr val="bg2">
              <a:lumMod val="25000"/>
            </a:schemeClr>
          </a:solidFill>
          <a:ln>
            <a:noFill/>
          </a:ln>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300" b="1" dirty="0">
                <a:solidFill>
                  <a:schemeClr val="bg1"/>
                </a:solidFill>
                <a:latin typeface="Arial Nova" panose="020B0504020202020204" pitchFamily="34" charset="0"/>
                <a:cs typeface="Calibri Light"/>
              </a:rPr>
              <a:t>TOY STORY</a:t>
            </a:r>
          </a:p>
          <a:p>
            <a:r>
              <a:rPr lang="en-GB" sz="3300" b="1" dirty="0">
                <a:solidFill>
                  <a:srgbClr val="0099CC"/>
                </a:solidFill>
                <a:latin typeface="Arial Nova"/>
                <a:cs typeface="Calibri Light"/>
              </a:rPr>
              <a:t>PLAY PEDAGOGY AND FILM FOR PRIMARY TEACHERS</a:t>
            </a:r>
            <a:endParaRPr lang="en-GB" sz="3300" b="1" dirty="0">
              <a:solidFill>
                <a:srgbClr val="0099CC"/>
              </a:solidFill>
              <a:latin typeface="Arial Nova"/>
            </a:endParaRPr>
          </a:p>
        </p:txBody>
      </p:sp>
      <p:pic>
        <p:nvPicPr>
          <p:cNvPr id="8" name="Picture 7" descr="A picture containing graphical user interface&#10;&#10;Description automatically generated">
            <a:extLst>
              <a:ext uri="{FF2B5EF4-FFF2-40B4-BE49-F238E27FC236}">
                <a16:creationId xmlns:a16="http://schemas.microsoft.com/office/drawing/2014/main" id="{4B9E98EF-5356-4EAE-BDF8-6995E8106A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6244" y="4800057"/>
            <a:ext cx="2968849" cy="111920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2749541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Today’s </a:t>
            </a:r>
            <a:r>
              <a:rPr lang="en-GB" sz="4800" dirty="0">
                <a:solidFill>
                  <a:srgbClr val="0099CC"/>
                </a:solidFill>
                <a:latin typeface="Avenir Next LT Pro" panose="020B0504020202020204" pitchFamily="34" charset="0"/>
              </a:rPr>
              <a:t>Schedule</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27199"/>
            <a:ext cx="9800046" cy="4765675"/>
          </a:xfrm>
          <a:ln>
            <a:noFill/>
          </a:ln>
        </p:spPr>
        <p:txBody>
          <a:bodyPr vert="horz" lIns="91440" tIns="45720" rIns="91440" bIns="45720" rtlCol="0" anchor="ctr">
            <a:normAutofit/>
          </a:bodyPr>
          <a:lstStyle/>
          <a:p>
            <a:pPr marL="0" indent="0">
              <a:buNone/>
            </a:pPr>
            <a:r>
              <a:rPr lang="en-GB" b="1" dirty="0">
                <a:solidFill>
                  <a:srgbClr val="0099CC"/>
                </a:solidFill>
                <a:effectLst/>
                <a:latin typeface="+mj-lt"/>
                <a:ea typeface="Calibri" panose="020F0502020204030204" pitchFamily="34" charset="0"/>
              </a:rPr>
              <a:t>4.30pm</a:t>
            </a:r>
            <a:r>
              <a:rPr lang="en-GB" dirty="0">
                <a:effectLst/>
                <a:latin typeface="+mj-lt"/>
                <a:ea typeface="Calibri" panose="020F0502020204030204" pitchFamily="34" charset="0"/>
              </a:rPr>
              <a:t>	Scott Donaldson: Welcome and Introduction</a:t>
            </a:r>
          </a:p>
          <a:p>
            <a:pPr marL="0" indent="0">
              <a:buNone/>
            </a:pPr>
            <a:r>
              <a:rPr lang="en-GB" b="1" dirty="0">
                <a:solidFill>
                  <a:srgbClr val="0099CC"/>
                </a:solidFill>
                <a:effectLst/>
                <a:latin typeface="+mj-lt"/>
                <a:ea typeface="Calibri" panose="020F0502020204030204" pitchFamily="34" charset="0"/>
              </a:rPr>
              <a:t>4.35pm</a:t>
            </a:r>
            <a:r>
              <a:rPr lang="en-GB" dirty="0">
                <a:effectLst/>
                <a:latin typeface="+mj-lt"/>
                <a:ea typeface="Calibri" panose="020F0502020204030204" pitchFamily="34" charset="0"/>
              </a:rPr>
              <a:t>	Jennifer Li</a:t>
            </a:r>
            <a:r>
              <a:rPr lang="en-GB" dirty="0">
                <a:latin typeface="+mj-lt"/>
                <a:ea typeface="Calibri" panose="020F0502020204030204" pitchFamily="34" charset="0"/>
              </a:rPr>
              <a:t>lley</a:t>
            </a:r>
            <a:endParaRPr lang="en-GB" dirty="0">
              <a:effectLst/>
              <a:latin typeface="+mj-lt"/>
              <a:ea typeface="Calibri" panose="020F0502020204030204" pitchFamily="34" charset="0"/>
              <a:cs typeface="Calibri Light"/>
            </a:endParaRPr>
          </a:p>
          <a:p>
            <a:pPr marL="0" indent="0">
              <a:buNone/>
            </a:pPr>
            <a:r>
              <a:rPr lang="en-GB" b="1" dirty="0">
                <a:solidFill>
                  <a:srgbClr val="0099CC"/>
                </a:solidFill>
                <a:effectLst/>
                <a:latin typeface="+mj-lt"/>
                <a:ea typeface="Calibri" panose="020F0502020204030204" pitchFamily="34" charset="0"/>
              </a:rPr>
              <a:t>4.50pm	</a:t>
            </a:r>
            <a:r>
              <a:rPr lang="en-GB" dirty="0">
                <a:effectLst/>
                <a:latin typeface="+mj-lt"/>
                <a:ea typeface="Calibri" panose="020F0502020204030204" pitchFamily="34" charset="0"/>
              </a:rPr>
              <a:t>Sandie Jamieson</a:t>
            </a:r>
          </a:p>
          <a:p>
            <a:pPr marL="0" indent="0">
              <a:buNone/>
            </a:pPr>
            <a:r>
              <a:rPr lang="en-GB" b="1" dirty="0">
                <a:solidFill>
                  <a:srgbClr val="0099CC"/>
                </a:solidFill>
                <a:latin typeface="+mj-lt"/>
                <a:ea typeface="Calibri" panose="020F0502020204030204" pitchFamily="34" charset="0"/>
              </a:rPr>
              <a:t>5.05pm</a:t>
            </a:r>
            <a:r>
              <a:rPr lang="en-GB" b="1">
                <a:solidFill>
                  <a:srgbClr val="0099CC"/>
                </a:solidFill>
                <a:latin typeface="+mj-lt"/>
                <a:ea typeface="Calibri" panose="020F0502020204030204" pitchFamily="34" charset="0"/>
              </a:rPr>
              <a:t>	</a:t>
            </a:r>
            <a:r>
              <a:rPr lang="en-GB">
                <a:latin typeface="+mj-lt"/>
                <a:ea typeface="Calibri" panose="020F0502020204030204" pitchFamily="34" charset="0"/>
              </a:rPr>
              <a:t>Anne-</a:t>
            </a:r>
            <a:r>
              <a:rPr lang="en-GB" dirty="0" err="1">
                <a:latin typeface="+mj-lt"/>
                <a:ea typeface="Calibri" panose="020F0502020204030204" pitchFamily="34" charset="0"/>
              </a:rPr>
              <a:t>Mharie</a:t>
            </a:r>
            <a:r>
              <a:rPr lang="en-GB" dirty="0">
                <a:latin typeface="+mj-lt"/>
                <a:ea typeface="Calibri" panose="020F0502020204030204" pitchFamily="34" charset="0"/>
              </a:rPr>
              <a:t> Pollock</a:t>
            </a:r>
            <a:endParaRPr lang="en-GB" dirty="0">
              <a:effectLst/>
              <a:latin typeface="+mj-lt"/>
              <a:ea typeface="Calibri" panose="020F0502020204030204" pitchFamily="34" charset="0"/>
            </a:endParaRPr>
          </a:p>
          <a:p>
            <a:pPr marL="0" indent="0">
              <a:buNone/>
            </a:pPr>
            <a:r>
              <a:rPr lang="en-GB" b="1" dirty="0">
                <a:solidFill>
                  <a:srgbClr val="0099CC"/>
                </a:solidFill>
                <a:latin typeface="+mj-lt"/>
                <a:ea typeface="Calibri" panose="020F0502020204030204" pitchFamily="34" charset="0"/>
                <a:cs typeface="Calibri Light"/>
              </a:rPr>
              <a:t>5.20pm</a:t>
            </a:r>
            <a:r>
              <a:rPr lang="en-GB" dirty="0">
                <a:effectLst/>
                <a:latin typeface="+mj-lt"/>
                <a:ea typeface="Calibri" panose="020F0502020204030204" pitchFamily="34" charset="0"/>
              </a:rPr>
              <a:t>	Questions and Feedback</a:t>
            </a:r>
            <a:endParaRPr lang="en-GB" dirty="0"/>
          </a:p>
          <a:p>
            <a:pPr marL="0" indent="0">
              <a:buNone/>
            </a:pPr>
            <a:r>
              <a:rPr lang="en-GB" b="1" dirty="0">
                <a:solidFill>
                  <a:srgbClr val="0099CC"/>
                </a:solidFill>
                <a:effectLst/>
                <a:latin typeface="+mj-lt"/>
                <a:ea typeface="Calibri" panose="020F0502020204030204" pitchFamily="34" charset="0"/>
              </a:rPr>
              <a:t>5.30pm</a:t>
            </a:r>
            <a:r>
              <a:rPr lang="en-GB" dirty="0">
                <a:effectLst/>
                <a:latin typeface="+mj-lt"/>
                <a:ea typeface="Calibri" panose="020F0502020204030204" pitchFamily="34" charset="0"/>
              </a:rPr>
              <a:t>	End</a:t>
            </a:r>
            <a:endParaRPr lang="en-GB" sz="2600" dirty="0">
              <a:latin typeface="Avenir Next LT Pro" panose="020B0504020202020204" pitchFamily="34" charset="0"/>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1477422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Our </a:t>
            </a:r>
            <a:r>
              <a:rPr lang="en-GB" sz="4800" dirty="0">
                <a:solidFill>
                  <a:srgbClr val="0099CC"/>
                </a:solidFill>
                <a:latin typeface="Avenir Next LT Pro" panose="020B0504020202020204" pitchFamily="34" charset="0"/>
              </a:rPr>
              <a:t>Aim</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27199"/>
            <a:ext cx="9800046" cy="4765675"/>
          </a:xfrm>
          <a:ln>
            <a:noFill/>
          </a:ln>
        </p:spPr>
        <p:txBody>
          <a:bodyPr vert="horz" lIns="91440" tIns="45720" rIns="91440" bIns="45720" rtlCol="0" anchor="t">
            <a:normAutofit/>
          </a:bodyPr>
          <a:lstStyle/>
          <a:p>
            <a:pPr marL="0" indent="0" algn="ctr" rtl="0" fontAlgn="base">
              <a:buNone/>
            </a:pPr>
            <a:r>
              <a:rPr lang="en-GB" sz="3200" dirty="0">
                <a:solidFill>
                  <a:srgbClr val="000000"/>
                </a:solidFill>
                <a:latin typeface="+mj-lt"/>
                <a:cs typeface="Calibri"/>
              </a:rPr>
              <a:t>T</a:t>
            </a:r>
            <a:r>
              <a:rPr lang="en-GB" sz="3200" i="0" dirty="0">
                <a:solidFill>
                  <a:srgbClr val="000000"/>
                </a:solidFill>
                <a:effectLst/>
                <a:latin typeface="+mj-lt"/>
                <a:cs typeface="Calibri"/>
              </a:rPr>
              <a:t>o inspire and equip people across Scotland to be able to </a:t>
            </a:r>
          </a:p>
          <a:p>
            <a:pPr marL="0" indent="0" algn="ctr" rtl="0" fontAlgn="base">
              <a:buNone/>
            </a:pPr>
            <a:r>
              <a:rPr lang="en-GB" sz="4000" b="1" i="0" dirty="0">
                <a:solidFill>
                  <a:srgbClr val="0099CC"/>
                </a:solidFill>
                <a:effectLst/>
                <a:latin typeface="+mj-lt"/>
                <a:cs typeface="Calibri"/>
              </a:rPr>
              <a:t>enjoy, </a:t>
            </a:r>
          </a:p>
          <a:p>
            <a:pPr marL="0" indent="0" algn="ctr" rtl="0" fontAlgn="base">
              <a:buNone/>
            </a:pPr>
            <a:r>
              <a:rPr lang="en-GB" sz="4000" b="1" i="0" dirty="0">
                <a:solidFill>
                  <a:srgbClr val="0099CC"/>
                </a:solidFill>
                <a:effectLst/>
                <a:latin typeface="+mj-lt"/>
                <a:cs typeface="Calibri"/>
              </a:rPr>
              <a:t>understand, </a:t>
            </a:r>
          </a:p>
          <a:p>
            <a:pPr marL="0" indent="0" algn="ctr" rtl="0" fontAlgn="base">
              <a:buNone/>
            </a:pPr>
            <a:r>
              <a:rPr lang="en-GB" sz="4000" b="1" i="0" dirty="0">
                <a:solidFill>
                  <a:srgbClr val="0099CC"/>
                </a:solidFill>
                <a:effectLst/>
                <a:latin typeface="+mj-lt"/>
                <a:cs typeface="Calibri"/>
              </a:rPr>
              <a:t>create, </a:t>
            </a:r>
          </a:p>
          <a:p>
            <a:pPr marL="0" indent="0" algn="ctr" rtl="0" fontAlgn="base">
              <a:buNone/>
            </a:pPr>
            <a:r>
              <a:rPr lang="en-GB" sz="4000" b="1" i="0" dirty="0">
                <a:solidFill>
                  <a:srgbClr val="0099CC"/>
                </a:solidFill>
                <a:effectLst/>
                <a:latin typeface="+mj-lt"/>
                <a:cs typeface="Calibri"/>
              </a:rPr>
              <a:t>explore </a:t>
            </a:r>
            <a:r>
              <a:rPr lang="en-GB" sz="3200" i="0" dirty="0">
                <a:effectLst/>
                <a:latin typeface="+mj-lt"/>
                <a:cs typeface="Calibri"/>
              </a:rPr>
              <a:t>and</a:t>
            </a:r>
            <a:r>
              <a:rPr lang="en-GB" sz="3200" i="0" dirty="0">
                <a:solidFill>
                  <a:srgbClr val="0099CC"/>
                </a:solidFill>
                <a:effectLst/>
                <a:latin typeface="+mj-lt"/>
                <a:cs typeface="Calibri"/>
              </a:rPr>
              <a:t> </a:t>
            </a:r>
          </a:p>
          <a:p>
            <a:pPr marL="0" indent="0" algn="ctr" rtl="0" fontAlgn="base">
              <a:buNone/>
            </a:pPr>
            <a:r>
              <a:rPr lang="en-GB" sz="4000" b="1" i="0" dirty="0">
                <a:solidFill>
                  <a:srgbClr val="0099CC"/>
                </a:solidFill>
                <a:effectLst/>
                <a:latin typeface="+mj-lt"/>
                <a:cs typeface="Calibri"/>
              </a:rPr>
              <a:t>share</a:t>
            </a:r>
            <a:r>
              <a:rPr lang="en-GB" sz="4000" b="1" i="0" dirty="0">
                <a:solidFill>
                  <a:srgbClr val="000000"/>
                </a:solidFill>
                <a:effectLst/>
                <a:latin typeface="+mj-lt"/>
                <a:cs typeface="Calibri"/>
              </a:rPr>
              <a:t> </a:t>
            </a:r>
          </a:p>
          <a:p>
            <a:pPr marL="0" indent="0" algn="ctr" rtl="0" fontAlgn="base">
              <a:buNone/>
            </a:pPr>
            <a:r>
              <a:rPr lang="en-GB" sz="3200" i="0" dirty="0">
                <a:solidFill>
                  <a:srgbClr val="000000"/>
                </a:solidFill>
                <a:effectLst/>
                <a:latin typeface="+mj-lt"/>
                <a:cs typeface="Calibri"/>
              </a:rPr>
              <a:t>film in all its forms throughout their lives. </a:t>
            </a:r>
            <a:r>
              <a:rPr lang="en-GB" sz="3200" i="0" dirty="0">
                <a:solidFill>
                  <a:srgbClr val="000000"/>
                </a:solidFill>
                <a:effectLst/>
                <a:latin typeface="Arial Nova" panose="020B0504020202020204" pitchFamily="34" charset="0"/>
                <a:cs typeface="Calibri"/>
              </a:rPr>
              <a:t> </a:t>
            </a:r>
          </a:p>
          <a:p>
            <a:pPr marL="0" indent="0">
              <a:buNone/>
            </a:pPr>
            <a:endParaRPr lang="en-GB" sz="2600" dirty="0">
              <a:latin typeface="Avenir Next LT Pro" panose="020B0504020202020204" pitchFamily="34" charset="0"/>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6249935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Jennifer </a:t>
            </a:r>
            <a:r>
              <a:rPr lang="en-GB" sz="4800" dirty="0">
                <a:solidFill>
                  <a:srgbClr val="0099CC"/>
                </a:solidFill>
                <a:latin typeface="Avenir Next LT Pro" panose="020B0504020202020204" pitchFamily="34" charset="0"/>
              </a:rPr>
              <a:t>Lilley</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27199"/>
            <a:ext cx="6793816" cy="4765675"/>
          </a:xfrm>
          <a:ln>
            <a:noFill/>
          </a:ln>
        </p:spPr>
        <p:txBody>
          <a:bodyPr vert="horz" lIns="91440" tIns="45720" rIns="91440" bIns="45720" rtlCol="0" anchor="ctr">
            <a:normAutofit/>
          </a:bodyPr>
          <a:lstStyle/>
          <a:p>
            <a:pPr marL="0" indent="0" algn="just">
              <a:buNone/>
            </a:pPr>
            <a:r>
              <a:rPr lang="en-GB" sz="2400" b="1" dirty="0">
                <a:latin typeface="+mj-lt"/>
                <a:ea typeface="Calibri" panose="020F0502020204030204" pitchFamily="34" charset="0"/>
              </a:rPr>
              <a:t>Jennifer Lilley</a:t>
            </a:r>
            <a:r>
              <a:rPr lang="en-GB" sz="2400" b="1" dirty="0">
                <a:effectLst/>
                <a:latin typeface="+mj-lt"/>
                <a:ea typeface="Calibri" panose="020F0502020204030204" pitchFamily="34" charset="0"/>
              </a:rPr>
              <a:t> </a:t>
            </a:r>
            <a:r>
              <a:rPr lang="en-GB" sz="2400" dirty="0">
                <a:effectLst/>
                <a:latin typeface="+mj-lt"/>
                <a:ea typeface="Calibri" panose="020F0502020204030204" pitchFamily="34" charset="0"/>
              </a:rPr>
              <a:t>is an Acting Principal Teacher and Digital Leader of Learning at a school in the southside of Glasgow, where she has been developing play pedagogy in her Primary 2 classroom for the last two and a half years. Previously, Jennifer worked as part of Glasgow’s Improvement Challenge team, supporting practitioners with using digital technologies in the classroom. She has previously supported practitioners with creating film using tools like Green Screen, Animation, iMovie, Clips and other video editing tools. Now she likes to use elements of film wherever possible and incorporates it into Play in the classroom.</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102BB0BF-0DB0-42FC-9640-D0251B81C578}"/>
              </a:ext>
            </a:extLst>
          </p:cNvPr>
          <p:cNvPicPr>
            <a:picLocks noChangeAspect="1"/>
          </p:cNvPicPr>
          <p:nvPr/>
        </p:nvPicPr>
        <p:blipFill>
          <a:blip r:embed="rId3"/>
          <a:stretch>
            <a:fillRect/>
          </a:stretch>
        </p:blipFill>
        <p:spPr>
          <a:xfrm>
            <a:off x="7456292" y="2882158"/>
            <a:ext cx="2713868" cy="204140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25972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Sandie </a:t>
            </a:r>
            <a:r>
              <a:rPr lang="en-GB" sz="4800" dirty="0">
                <a:solidFill>
                  <a:srgbClr val="0099CC"/>
                </a:solidFill>
                <a:latin typeface="Avenir Next LT Pro" panose="020B0504020202020204" pitchFamily="34" charset="0"/>
              </a:rPr>
              <a:t>Jamieson</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27199"/>
            <a:ext cx="6793816" cy="4765675"/>
          </a:xfrm>
          <a:ln>
            <a:noFill/>
          </a:ln>
        </p:spPr>
        <p:txBody>
          <a:bodyPr vert="horz" lIns="91440" tIns="45720" rIns="91440" bIns="45720" rtlCol="0" anchor="ctr">
            <a:normAutofit/>
          </a:bodyPr>
          <a:lstStyle/>
          <a:p>
            <a:pPr marL="0" indent="0" algn="just">
              <a:buNone/>
            </a:pPr>
            <a:r>
              <a:rPr lang="en-GB" sz="2400" b="1" dirty="0">
                <a:latin typeface="+mj-lt"/>
                <a:ea typeface="Calibri" panose="020F0502020204030204" pitchFamily="34" charset="0"/>
              </a:rPr>
              <a:t>Sandie Jamieson</a:t>
            </a:r>
            <a:r>
              <a:rPr lang="en-GB" sz="2400" b="1" dirty="0">
                <a:effectLst/>
                <a:latin typeface="+mj-lt"/>
                <a:ea typeface="Calibri" panose="020F0502020204030204" pitchFamily="34" charset="0"/>
              </a:rPr>
              <a:t> </a:t>
            </a:r>
            <a:r>
              <a:rPr lang="en-GB" sz="2400" dirty="0">
                <a:effectLst/>
                <a:latin typeface="+mj-lt"/>
                <a:ea typeface="Calibri" panose="020F0502020204030204" pitchFamily="34" charset="0"/>
              </a:rPr>
              <a:t>is a freelance filmmaker, working in the arts, voluntary sector, and education.  She was the Producer and film tutor for Scottish Kids Are Making Movies from 2006 – 2011 and for the BFI Discovery Film School Dundee from 2013 to 2017.  She has been a Film Education Practitioner in schools since 2013, teaching both pupils and teachers about film literacy and filmmaking.</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1724BD1D-9454-4AD2-B264-A33D18A54051}"/>
              </a:ext>
            </a:extLst>
          </p:cNvPr>
          <p:cNvPicPr>
            <a:picLocks noChangeAspect="1"/>
          </p:cNvPicPr>
          <p:nvPr/>
        </p:nvPicPr>
        <p:blipFill>
          <a:blip r:embed="rId3"/>
          <a:stretch>
            <a:fillRect/>
          </a:stretch>
        </p:blipFill>
        <p:spPr>
          <a:xfrm>
            <a:off x="7530409" y="3022992"/>
            <a:ext cx="2567913" cy="17597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931877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Anne-</a:t>
            </a:r>
            <a:r>
              <a:rPr lang="en-GB" sz="4800" dirty="0" err="1">
                <a:solidFill>
                  <a:schemeClr val="bg1"/>
                </a:solidFill>
                <a:latin typeface="Avenir Next LT Pro" panose="020B0504020202020204" pitchFamily="34" charset="0"/>
              </a:rPr>
              <a:t>Mharie</a:t>
            </a:r>
            <a:r>
              <a:rPr lang="en-GB" sz="4800" dirty="0">
                <a:solidFill>
                  <a:schemeClr val="bg1"/>
                </a:solidFill>
                <a:latin typeface="Avenir Next LT Pro" panose="020B0504020202020204" pitchFamily="34" charset="0"/>
              </a:rPr>
              <a:t> </a:t>
            </a:r>
            <a:r>
              <a:rPr lang="en-GB" sz="4800" dirty="0">
                <a:solidFill>
                  <a:srgbClr val="0099CC"/>
                </a:solidFill>
                <a:latin typeface="Avenir Next LT Pro" panose="020B0504020202020204" pitchFamily="34" charset="0"/>
              </a:rPr>
              <a:t>Pollock</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27199"/>
            <a:ext cx="6793816" cy="4765675"/>
          </a:xfrm>
          <a:ln>
            <a:noFill/>
          </a:ln>
        </p:spPr>
        <p:txBody>
          <a:bodyPr vert="horz" lIns="91440" tIns="45720" rIns="91440" bIns="45720" rtlCol="0" anchor="ctr">
            <a:normAutofit/>
          </a:bodyPr>
          <a:lstStyle/>
          <a:p>
            <a:pPr marL="0" indent="0" algn="just">
              <a:buNone/>
            </a:pPr>
            <a:r>
              <a:rPr lang="en-GB" sz="2400" b="1" dirty="0">
                <a:latin typeface="+mj-lt"/>
                <a:ea typeface="Calibri" panose="020F0502020204030204" pitchFamily="34" charset="0"/>
              </a:rPr>
              <a:t>Anne-Mharie Pollock</a:t>
            </a:r>
            <a:r>
              <a:rPr lang="en-GB" sz="2400" dirty="0">
                <a:effectLst/>
                <a:latin typeface="+mj-lt"/>
                <a:ea typeface="Calibri" panose="020F0502020204030204" pitchFamily="34" charset="0"/>
              </a:rPr>
              <a:t> is a primary school teacher of 16 years and she is currently a principal teacher in the South Side of Glasgow. Throughout her time as a teacher she has made considerable use of film work to enliven and enrich her classroom, not only by developing in her pupils an appreciation of the language of film, but more practically by encouraging them to write, direct, edit and act in their own productions. For the work she does with my educational development charity, she relies heavily on film and video to bring the collaborative projects between Scotland and Ghana alive. She coordinates the </a:t>
            </a:r>
            <a:r>
              <a:rPr lang="en-GB" sz="2400" dirty="0" err="1">
                <a:effectLst/>
                <a:latin typeface="+mj-lt"/>
                <a:ea typeface="Calibri" panose="020F0502020204030204" pitchFamily="34" charset="0"/>
              </a:rPr>
              <a:t>Medasi</a:t>
            </a:r>
            <a:r>
              <a:rPr lang="en-GB" sz="2400" dirty="0">
                <a:effectLst/>
                <a:latin typeface="+mj-lt"/>
                <a:ea typeface="Calibri" panose="020F0502020204030204" pitchFamily="34" charset="0"/>
              </a:rPr>
              <a:t> Foundation film festival for school pupils in Ghana and Scotland.</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0769B91A-A2D6-4EED-8056-75AFA0518239}"/>
              </a:ext>
            </a:extLst>
          </p:cNvPr>
          <p:cNvPicPr>
            <a:picLocks noChangeAspect="1"/>
          </p:cNvPicPr>
          <p:nvPr/>
        </p:nvPicPr>
        <p:blipFill>
          <a:blip r:embed="rId3"/>
          <a:stretch>
            <a:fillRect/>
          </a:stretch>
        </p:blipFill>
        <p:spPr>
          <a:xfrm>
            <a:off x="7456292" y="2882158"/>
            <a:ext cx="2713868" cy="204140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171823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15686" y="365125"/>
            <a:ext cx="9854474" cy="1067435"/>
          </a:xfrm>
          <a:solidFill>
            <a:schemeClr val="tx1"/>
          </a:solidFill>
          <a:ln>
            <a:solidFill>
              <a:schemeClr val="tx1"/>
            </a:solidFill>
          </a:ln>
        </p:spPr>
        <p:txBody>
          <a:bodyPr>
            <a:normAutofit/>
          </a:bodyPr>
          <a:lstStyle/>
          <a:p>
            <a:r>
              <a:rPr lang="en-GB" sz="4800">
                <a:solidFill>
                  <a:schemeClr val="bg1"/>
                </a:solidFill>
                <a:latin typeface="Avenir Next LT Pro" panose="020B0504020202020204" pitchFamily="34" charset="0"/>
              </a:rPr>
              <a:t>Want to </a:t>
            </a:r>
            <a:r>
              <a:rPr lang="en-GB" sz="4800">
                <a:solidFill>
                  <a:srgbClr val="0099CC"/>
                </a:solidFill>
                <a:latin typeface="Avenir Next LT Pro" panose="020B0504020202020204" pitchFamily="34" charset="0"/>
              </a:rPr>
              <a:t>learn more?</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15686" y="1727199"/>
            <a:ext cx="9854474" cy="4765675"/>
          </a:xfrm>
          <a:ln>
            <a:noFill/>
          </a:ln>
        </p:spPr>
        <p:txBody>
          <a:bodyPr vert="horz" lIns="91440" tIns="45720" rIns="91440" bIns="45720" rtlCol="0" anchor="t">
            <a:normAutofit fontScale="92500" lnSpcReduction="10000"/>
          </a:bodyPr>
          <a:lstStyle/>
          <a:p>
            <a:pPr marL="0" indent="0">
              <a:buNone/>
            </a:pPr>
            <a:r>
              <a:rPr lang="en-GB" dirty="0">
                <a:latin typeface="+mj-lt"/>
                <a:cs typeface="Calibri Light"/>
              </a:rPr>
              <a:t>Find short films, teaching resources, video tutorials and classroom activities here:</a:t>
            </a:r>
          </a:p>
          <a:p>
            <a:r>
              <a:rPr lang="en-GB" sz="2800" dirty="0">
                <a:solidFill>
                  <a:srgbClr val="0099CC"/>
                </a:solidFill>
                <a:latin typeface="+mj-lt"/>
                <a:hlinkClick r:id="rId2">
                  <a:extLst>
                    <a:ext uri="{A12FA001-AC4F-418D-AE19-62706E023703}">
                      <ahyp:hlinkClr xmlns:ahyp="http://schemas.microsoft.com/office/drawing/2018/hyperlinkcolor" val="tx"/>
                    </a:ext>
                  </a:extLst>
                </a:hlinkClick>
              </a:rPr>
              <a:t>Screening Shorts</a:t>
            </a:r>
            <a:endParaRPr lang="en-GB" dirty="0">
              <a:solidFill>
                <a:srgbClr val="0099CC"/>
              </a:solidFill>
              <a:latin typeface="+mj-lt"/>
              <a:cs typeface="Calibri Light"/>
            </a:endParaRPr>
          </a:p>
          <a:p>
            <a:pPr marL="0" indent="0">
              <a:buNone/>
            </a:pPr>
            <a:r>
              <a:rPr lang="en-GB" dirty="0">
                <a:latin typeface="+mj-lt"/>
              </a:rPr>
              <a:t>Keep </a:t>
            </a:r>
            <a:r>
              <a:rPr lang="en-GB" dirty="0">
                <a:latin typeface="+mj-lt"/>
                <a:cs typeface="Calibri Light" panose="020F0302020204030204"/>
              </a:rPr>
              <a:t>up-to-date with film education events and opportunities and chat to other educators interested in film here:</a:t>
            </a:r>
            <a:endParaRPr lang="en-GB" dirty="0">
              <a:latin typeface="+mj-lt"/>
              <a:ea typeface="+mn-lt"/>
              <a:cs typeface="+mn-lt"/>
            </a:endParaRPr>
          </a:p>
          <a:p>
            <a:r>
              <a:rPr lang="en-GB" dirty="0">
                <a:solidFill>
                  <a:srgbClr val="0099CC"/>
                </a:solidFill>
                <a:latin typeface="+mj-lt"/>
                <a:hlinkClick r:id="rId3">
                  <a:extLst>
                    <a:ext uri="{A12FA001-AC4F-418D-AE19-62706E023703}">
                      <ahyp:hlinkClr xmlns:ahyp="http://schemas.microsoft.com/office/drawing/2018/hyperlinkcolor" val="tx"/>
                    </a:ext>
                  </a:extLst>
                </a:hlinkClick>
              </a:rPr>
              <a:t>Screen Scotland: Film Education | Microsoft Teams</a:t>
            </a:r>
            <a:endParaRPr lang="en-GB" dirty="0">
              <a:solidFill>
                <a:srgbClr val="0099CC"/>
              </a:solidFill>
              <a:latin typeface="+mj-lt"/>
              <a:ea typeface="+mn-lt"/>
              <a:cs typeface="+mn-lt"/>
            </a:endParaRPr>
          </a:p>
          <a:p>
            <a:pPr marL="0" indent="0">
              <a:buNone/>
            </a:pPr>
            <a:r>
              <a:rPr lang="en-GB" dirty="0">
                <a:latin typeface="+mj-lt"/>
              </a:rPr>
              <a:t>Learn more about our work and the role of film education here:</a:t>
            </a:r>
            <a:endParaRPr lang="en-GB" dirty="0">
              <a:latin typeface="+mj-lt"/>
              <a:ea typeface="+mn-lt"/>
              <a:cs typeface="+mn-lt"/>
            </a:endParaRPr>
          </a:p>
          <a:p>
            <a:r>
              <a:rPr lang="en-GB" dirty="0">
                <a:solidFill>
                  <a:srgbClr val="0099CC"/>
                </a:solidFill>
                <a:latin typeface="+mj-lt"/>
                <a:hlinkClick r:id="rId4">
                  <a:extLst>
                    <a:ext uri="{A12FA001-AC4F-418D-AE19-62706E023703}">
                      <ahyp:hlinkClr xmlns:ahyp="http://schemas.microsoft.com/office/drawing/2018/hyperlinkcolor" val="tx"/>
                    </a:ext>
                  </a:extLst>
                </a:hlinkClick>
              </a:rPr>
              <a:t>Film Education | Screen Scotland Website</a:t>
            </a:r>
            <a:endParaRPr lang="en-GB" dirty="0">
              <a:latin typeface="+mj-lt"/>
              <a:ea typeface="+mn-lt"/>
              <a:cs typeface="+mn-lt"/>
            </a:endParaRPr>
          </a:p>
          <a:p>
            <a:pPr marL="0" indent="0">
              <a:buNone/>
            </a:pPr>
            <a:r>
              <a:rPr lang="en-GB" dirty="0">
                <a:latin typeface="+mj-lt"/>
              </a:rPr>
              <a:t>Or contact us directly via: </a:t>
            </a:r>
            <a:endParaRPr lang="en-GB" dirty="0">
              <a:latin typeface="+mj-lt"/>
              <a:ea typeface="+mn-lt"/>
              <a:cs typeface="+mn-lt"/>
            </a:endParaRPr>
          </a:p>
          <a:p>
            <a:r>
              <a:rPr lang="en-GB" dirty="0">
                <a:solidFill>
                  <a:srgbClr val="0099CC"/>
                </a:solidFill>
                <a:latin typeface="+mj-lt"/>
                <a:hlinkClick r:id="rId5">
                  <a:extLst>
                    <a:ext uri="{A12FA001-AC4F-418D-AE19-62706E023703}">
                      <ahyp:hlinkClr xmlns:ahyp="http://schemas.microsoft.com/office/drawing/2018/hyperlinkcolor" val="tx"/>
                    </a:ext>
                  </a:extLst>
                </a:hlinkClick>
              </a:rPr>
              <a:t>Scott.Donaldson@creativescotland.com</a:t>
            </a:r>
            <a:r>
              <a:rPr lang="en-GB" dirty="0">
                <a:solidFill>
                  <a:srgbClr val="0099CC"/>
                </a:solidFill>
                <a:latin typeface="+mj-lt"/>
              </a:rPr>
              <a:t> </a:t>
            </a:r>
            <a:r>
              <a:rPr lang="en-GB" dirty="0">
                <a:latin typeface="+mj-lt"/>
              </a:rPr>
              <a:t>Head of Film Education</a:t>
            </a:r>
            <a:endParaRPr lang="en-GB" dirty="0">
              <a:latin typeface="+mj-lt"/>
              <a:ea typeface="+mn-lt"/>
              <a:cs typeface="+mn-lt"/>
            </a:endParaRPr>
          </a:p>
          <a:p>
            <a:r>
              <a:rPr lang="en-GB" dirty="0">
                <a:solidFill>
                  <a:srgbClr val="0099CC"/>
                </a:solidFill>
                <a:latin typeface="+mj-lt"/>
                <a:hlinkClick r:id="rId5">
                  <a:extLst>
                    <a:ext uri="{A12FA001-AC4F-418D-AE19-62706E023703}">
                      <ahyp:hlinkClr xmlns:ahyp="http://schemas.microsoft.com/office/drawing/2018/hyperlinkcolor" val="tx"/>
                    </a:ext>
                  </a:extLst>
                </a:hlinkClick>
              </a:rPr>
              <a:t>Gail.Robertson@creativescotland.com</a:t>
            </a:r>
            <a:r>
              <a:rPr lang="en-GB" dirty="0">
                <a:solidFill>
                  <a:srgbClr val="0099CC"/>
                </a:solidFill>
                <a:latin typeface="+mj-lt"/>
              </a:rPr>
              <a:t> </a:t>
            </a:r>
            <a:r>
              <a:rPr lang="en-GB" dirty="0">
                <a:latin typeface="+mj-lt"/>
              </a:rPr>
              <a:t>Film Education Officer</a:t>
            </a:r>
            <a:endParaRPr lang="en-GB" dirty="0">
              <a:latin typeface="+mj-lt"/>
              <a:ea typeface="+mn-lt"/>
              <a:cs typeface="+mn-lt"/>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517647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15686" y="365125"/>
            <a:ext cx="9854474"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Links from </a:t>
            </a:r>
            <a:r>
              <a:rPr lang="en-GB" sz="4800" dirty="0">
                <a:solidFill>
                  <a:srgbClr val="0099CC"/>
                </a:solidFill>
                <a:latin typeface="Avenir Next LT Pro" panose="020B0504020202020204" pitchFamily="34" charset="0"/>
              </a:rPr>
              <a:t>today’s session</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15686" y="1727199"/>
            <a:ext cx="9854474" cy="4765675"/>
          </a:xfrm>
          <a:ln>
            <a:noFill/>
          </a:ln>
        </p:spPr>
        <p:txBody>
          <a:bodyPr vert="horz" lIns="91440" tIns="45720" rIns="91440" bIns="45720" rtlCol="0" anchor="ctr">
            <a:noAutofit/>
          </a:bodyPr>
          <a:lstStyle/>
          <a:p>
            <a:pPr marL="0" indent="0">
              <a:buNone/>
            </a:pPr>
            <a:r>
              <a:rPr lang="en-GB" sz="2600" b="1" dirty="0">
                <a:latin typeface="+mj-lt"/>
              </a:rPr>
              <a:t>Jennifer Lilley</a:t>
            </a:r>
          </a:p>
          <a:p>
            <a:r>
              <a:rPr lang="en-GB" sz="2600" i="0" dirty="0" err="1">
                <a:effectLst/>
                <a:latin typeface="+mj-lt"/>
              </a:rPr>
              <a:t>Unsplash</a:t>
            </a:r>
            <a:r>
              <a:rPr lang="en-GB" sz="2600" i="0" dirty="0">
                <a:effectLst/>
                <a:latin typeface="+mj-lt"/>
              </a:rPr>
              <a:t> - The internet’s source of freely-usable images: </a:t>
            </a:r>
            <a:r>
              <a:rPr lang="en-GB" sz="2600" u="sng" dirty="0">
                <a:solidFill>
                  <a:srgbClr val="0099CC"/>
                </a:solidFill>
                <a:effectLst/>
                <a:latin typeface="+mj-lt"/>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https://unsplash.com/</a:t>
            </a:r>
            <a:endParaRPr lang="en-GB" sz="2600" dirty="0">
              <a:solidFill>
                <a:srgbClr val="0099CC"/>
              </a:solidFill>
              <a:effectLst/>
              <a:latin typeface="+mj-lt"/>
              <a:ea typeface="Calibri" panose="020F0502020204030204" pitchFamily="34" charset="0"/>
              <a:cs typeface="Times New Roman" panose="02020603050405020304" pitchFamily="18" charset="0"/>
            </a:endParaRPr>
          </a:p>
          <a:p>
            <a:pPr marL="0" indent="0">
              <a:buNone/>
            </a:pPr>
            <a:endParaRPr lang="en-GB" sz="800" dirty="0">
              <a:latin typeface="+mj-lt"/>
            </a:endParaRPr>
          </a:p>
          <a:p>
            <a:pPr marL="0" indent="0">
              <a:buNone/>
            </a:pPr>
            <a:r>
              <a:rPr lang="en-GB" sz="2600" b="1" dirty="0">
                <a:latin typeface="+mj-lt"/>
              </a:rPr>
              <a:t>Sandie Jamieson</a:t>
            </a:r>
          </a:p>
          <a:p>
            <a:r>
              <a:rPr lang="en-GB" sz="2600" dirty="0">
                <a:effectLst/>
                <a:latin typeface="+mj-lt"/>
                <a:ea typeface="Calibri" panose="020F0502020204030204" pitchFamily="34" charset="0"/>
              </a:rPr>
              <a:t>PLAY folder on One Drive: </a:t>
            </a:r>
            <a:r>
              <a:rPr lang="en-GB" sz="2600" u="sng" dirty="0">
                <a:solidFill>
                  <a:srgbClr val="0099CC"/>
                </a:solidFill>
                <a:effectLst/>
                <a:latin typeface="+mj-lt"/>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https://1drv.ms/u/s!AvGs06NmxQr4fT4t4qQrC5Y0kTQ?e=CqxpjO</a:t>
            </a:r>
            <a:r>
              <a:rPr lang="en-GB" sz="2600" dirty="0">
                <a:solidFill>
                  <a:srgbClr val="0099CC"/>
                </a:solidFill>
                <a:effectLst/>
                <a:latin typeface="+mj-lt"/>
                <a:ea typeface="Calibri" panose="020F0502020204030204" pitchFamily="34" charset="0"/>
                <a:cs typeface="Times New Roman" panose="02020603050405020304" pitchFamily="18" charset="0"/>
              </a:rPr>
              <a:t> </a:t>
            </a:r>
            <a:endParaRPr lang="en-GB" sz="2600" dirty="0">
              <a:solidFill>
                <a:srgbClr val="0099CC"/>
              </a:solidFill>
              <a:latin typeface="+mj-lt"/>
            </a:endParaRPr>
          </a:p>
          <a:p>
            <a:pPr marL="0" indent="0">
              <a:buNone/>
            </a:pPr>
            <a:endParaRPr lang="en-GB" sz="800" b="1" dirty="0">
              <a:latin typeface="+mj-lt"/>
            </a:endParaRPr>
          </a:p>
          <a:p>
            <a:pPr marL="0" indent="0">
              <a:buNone/>
            </a:pPr>
            <a:r>
              <a:rPr lang="en-GB" sz="2600" b="1" dirty="0">
                <a:latin typeface="+mj-lt"/>
              </a:rPr>
              <a:t>Anne-Mharie Pollock</a:t>
            </a:r>
          </a:p>
          <a:p>
            <a:r>
              <a:rPr lang="en-GB" sz="2600" dirty="0" err="1">
                <a:effectLst/>
                <a:latin typeface="+mj-lt"/>
                <a:ea typeface="Calibri" panose="020F0502020204030204" pitchFamily="34" charset="0"/>
                <a:cs typeface="Calibri" panose="020F0502020204030204" pitchFamily="34" charset="0"/>
              </a:rPr>
              <a:t>Pixabay</a:t>
            </a:r>
            <a:r>
              <a:rPr lang="en-GB" sz="2600" dirty="0">
                <a:effectLst/>
                <a:latin typeface="+mj-lt"/>
                <a:ea typeface="Calibri" panose="020F0502020204030204" pitchFamily="34" charset="0"/>
                <a:cs typeface="Calibri" panose="020F0502020204030204" pitchFamily="34" charset="0"/>
              </a:rPr>
              <a:t>: </a:t>
            </a:r>
            <a:r>
              <a:rPr lang="en-GB" sz="2600" dirty="0">
                <a:solidFill>
                  <a:srgbClr val="0099CC"/>
                </a:solidFill>
                <a:effectLst/>
                <a:latin typeface="+mj-lt"/>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https://incompetech.filmmusic.io/search</a:t>
            </a:r>
            <a:endParaRPr lang="en-GB" sz="2600" dirty="0">
              <a:solidFill>
                <a:srgbClr val="0099CC"/>
              </a:solidFill>
              <a:latin typeface="+mj-lt"/>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4079054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293914" y="365125"/>
            <a:ext cx="98762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Question</a:t>
            </a:r>
            <a:r>
              <a:rPr lang="en-GB" sz="4800" dirty="0">
                <a:solidFill>
                  <a:srgbClr val="0099CC"/>
                </a:solidFill>
                <a:latin typeface="Avenir Next LT Pro" panose="020B0504020202020204" pitchFamily="34" charset="0"/>
              </a:rPr>
              <a:t> Time</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id="{C1BAFFC4-2BB3-44B5-A9C0-F2DBB809A5ED}"/>
              </a:ext>
            </a:extLst>
          </p:cNvPr>
          <p:cNvPicPr>
            <a:picLocks noChangeAspect="1"/>
          </p:cNvPicPr>
          <p:nvPr/>
        </p:nvPicPr>
        <p:blipFill>
          <a:blip r:embed="rId3"/>
          <a:stretch>
            <a:fillRect/>
          </a:stretch>
        </p:blipFill>
        <p:spPr>
          <a:xfrm>
            <a:off x="380999" y="1774371"/>
            <a:ext cx="9789159" cy="3690258"/>
          </a:xfrm>
          <a:prstGeom prst="rect">
            <a:avLst/>
          </a:prstGeom>
          <a:ln w="76200">
            <a:solidFill>
              <a:srgbClr val="0099CC"/>
            </a:solidFill>
          </a:ln>
        </p:spPr>
      </p:pic>
      <p:sp>
        <p:nvSpPr>
          <p:cNvPr id="10" name="TextBox 9">
            <a:extLst>
              <a:ext uri="{FF2B5EF4-FFF2-40B4-BE49-F238E27FC236}">
                <a16:creationId xmlns:a16="http://schemas.microsoft.com/office/drawing/2014/main" id="{A673A612-C7AC-427D-9DD1-3DACEC1C8444}"/>
              </a:ext>
            </a:extLst>
          </p:cNvPr>
          <p:cNvSpPr txBox="1"/>
          <p:nvPr/>
        </p:nvSpPr>
        <p:spPr>
          <a:xfrm>
            <a:off x="3069772" y="3244334"/>
            <a:ext cx="6139542" cy="369332"/>
          </a:xfrm>
          <a:prstGeom prst="rect">
            <a:avLst/>
          </a:prstGeom>
          <a:noFill/>
        </p:spPr>
        <p:txBody>
          <a:bodyPr wrap="square">
            <a:spAutoFit/>
          </a:bodyPr>
          <a:lstStyle/>
          <a:p>
            <a:r>
              <a:rPr lang="en-GB" b="0" i="0" dirty="0">
                <a:solidFill>
                  <a:srgbClr val="000000"/>
                </a:solidFill>
                <a:effectLst/>
                <a:latin typeface="Times New Roman" panose="02020603050405020304" pitchFamily="18" charset="0"/>
              </a:rPr>
              <a:t> </a:t>
            </a:r>
            <a:endParaRPr lang="en-GB" dirty="0"/>
          </a:p>
        </p:txBody>
      </p:sp>
      <p:sp>
        <p:nvSpPr>
          <p:cNvPr id="11" name="TextBox 10">
            <a:extLst>
              <a:ext uri="{FF2B5EF4-FFF2-40B4-BE49-F238E27FC236}">
                <a16:creationId xmlns:a16="http://schemas.microsoft.com/office/drawing/2014/main" id="{E195BD47-D648-4667-8FED-18EAA6A15CA3}"/>
              </a:ext>
            </a:extLst>
          </p:cNvPr>
          <p:cNvSpPr txBox="1"/>
          <p:nvPr/>
        </p:nvSpPr>
        <p:spPr>
          <a:xfrm>
            <a:off x="380998" y="5660986"/>
            <a:ext cx="9789159" cy="769441"/>
          </a:xfrm>
          <a:prstGeom prst="rect">
            <a:avLst/>
          </a:prstGeom>
          <a:noFill/>
        </p:spPr>
        <p:txBody>
          <a:bodyPr wrap="square">
            <a:spAutoFit/>
          </a:bodyPr>
          <a:lstStyle/>
          <a:p>
            <a:pPr algn="ctr"/>
            <a:r>
              <a:rPr lang="en-GB" sz="2200" b="0" i="0" u="none" strike="noStrike" dirty="0">
                <a:solidFill>
                  <a:srgbClr val="000000"/>
                </a:solidFill>
                <a:effectLst/>
                <a:latin typeface="+mj-lt"/>
              </a:rPr>
              <a:t>Please leave us some feedback on our Padlet: </a:t>
            </a:r>
            <a:r>
              <a:rPr lang="en-GB" sz="2200" dirty="0">
                <a:solidFill>
                  <a:srgbClr val="0099CC"/>
                </a:solidFill>
                <a:latin typeface="+mj-lt"/>
                <a:hlinkClick r:id="rId4">
                  <a:extLst>
                    <a:ext uri="{A12FA001-AC4F-418D-AE19-62706E023703}">
                      <ahyp:hlinkClr xmlns:ahyp="http://schemas.microsoft.com/office/drawing/2018/hyperlinkcolor" val="tx"/>
                    </a:ext>
                  </a:extLst>
                </a:hlinkClick>
              </a:rPr>
              <a:t>Toy Story: Play Pedagogy and Film for Primary Teachers (padlet.com)</a:t>
            </a:r>
            <a:r>
              <a:rPr lang="en-GB" sz="2200" dirty="0">
                <a:solidFill>
                  <a:srgbClr val="0099CC"/>
                </a:solidFill>
                <a:latin typeface="+mj-lt"/>
              </a:rPr>
              <a:t>.  </a:t>
            </a:r>
            <a:r>
              <a:rPr lang="en-GB" sz="2200" b="0" i="0" u="none" strike="noStrike" dirty="0">
                <a:solidFill>
                  <a:srgbClr val="000000"/>
                </a:solidFill>
                <a:effectLst/>
                <a:latin typeface="+mj-lt"/>
              </a:rPr>
              <a:t>The link has been posted in the chat too.</a:t>
            </a:r>
            <a:r>
              <a:rPr lang="en-GB" sz="2200" b="0" i="0" dirty="0">
                <a:solidFill>
                  <a:srgbClr val="000000"/>
                </a:solidFill>
                <a:effectLst/>
                <a:latin typeface="+mj-lt"/>
              </a:rPr>
              <a:t>​</a:t>
            </a:r>
            <a:endParaRPr lang="en-GB" sz="2200" dirty="0">
              <a:latin typeface="+mj-lt"/>
            </a:endParaRPr>
          </a:p>
        </p:txBody>
      </p:sp>
    </p:spTree>
    <p:extLst>
      <p:ext uri="{BB962C8B-B14F-4D97-AF65-F5344CB8AC3E}">
        <p14:creationId xmlns:p14="http://schemas.microsoft.com/office/powerpoint/2010/main" val="12093151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F14A5177C66A44194F0CE4855626A87" ma:contentTypeVersion="20" ma:contentTypeDescription="Create a new document." ma:contentTypeScope="" ma:versionID="fd576f24e49aa4656fa4e0bf4e0dc5a2">
  <xsd:schema xmlns:xsd="http://www.w3.org/2001/XMLSchema" xmlns:xs="http://www.w3.org/2001/XMLSchema" xmlns:p="http://schemas.microsoft.com/office/2006/metadata/properties" xmlns:ns2="f07e8e4d-f013-42ca-9eed-37a101d0488d" xmlns:ns3="0d7ce166-acc6-4f01-b8ec-4eed270bebe0" targetNamespace="http://schemas.microsoft.com/office/2006/metadata/properties" ma:root="true" ma:fieldsID="b875da3947c02e6c47601b89301db9ac" ns2:_="" ns3:_="">
    <xsd:import namespace="f07e8e4d-f013-42ca-9eed-37a101d0488d"/>
    <xsd:import namespace="0d7ce166-acc6-4f01-b8ec-4eed270bebe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Location" minOccurs="0"/>
                <xsd:element ref="ns3:MediaServiceOCR" minOccurs="0"/>
                <xsd:element ref="ns3:MediaServiceAutoKeyPoints" minOccurs="0"/>
                <xsd:element ref="ns3:MediaServiceKeyPoints" minOccurs="0"/>
                <xsd:element ref="ns3:MediaServiceGenerationTime" minOccurs="0"/>
                <xsd:element ref="ns3:MediaServiceEventHashCode" minOccurs="0"/>
                <xsd:element ref="ns3:_Flow_SignoffStatus" minOccurs="0"/>
                <xsd:element ref="ns3:status" minOccurs="0"/>
                <xsd:element ref="ns3:Poilcy" minOccurs="0"/>
                <xsd:element ref="ns3:Intranet" minOccurs="0"/>
                <xsd:element ref="ns3:MediaLengthInSeconds" minOccurs="0"/>
                <xsd:element ref="ns3:_ModernAudienceTargetUserField" minOccurs="0"/>
                <xsd:element ref="ns3:_ModernAudienceAadObjectI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7e8e4d-f013-42ca-9eed-37a101d0488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d7ce166-acc6-4f01-b8ec-4eed270bebe0"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_Flow_SignoffStatus" ma:index="20" nillable="true" ma:displayName="Sign-off status" ma:internalName="Sign_x002d_off_x0020_status">
      <xsd:simpleType>
        <xsd:restriction base="dms:Text"/>
      </xsd:simpleType>
    </xsd:element>
    <xsd:element name="status" ma:index="21" nillable="true" ma:displayName="status" ma:default="1" ma:format="Dropdown" ma:internalName="status">
      <xsd:simpleType>
        <xsd:restriction base="dms:Boolean"/>
      </xsd:simpleType>
    </xsd:element>
    <xsd:element name="Poilcy" ma:index="22" nillable="true" ma:displayName="Poilcy" ma:default="Intranet 1" ma:format="Dropdown" ma:internalName="Poilcy">
      <xsd:simpleType>
        <xsd:union memberTypes="dms:Text">
          <xsd:simpleType>
            <xsd:restriction base="dms:Choice">
              <xsd:enumeration value="Intranet 1"/>
              <xsd:enumeration value="Intranet 2"/>
              <xsd:enumeration value="Intranet 3"/>
            </xsd:restriction>
          </xsd:simpleType>
        </xsd:union>
      </xsd:simpleType>
    </xsd:element>
    <xsd:element name="Intranet" ma:index="23" nillable="true" ma:displayName="Intranet" ma:format="Dropdown" ma:internalName="Intranet">
      <xsd:simpleType>
        <xsd:union memberTypes="dms:Text">
          <xsd:simpleType>
            <xsd:restriction base="dms:Choice">
              <xsd:enumeration value="Intranet"/>
              <xsd:enumeration value="Enter Choice #2"/>
              <xsd:enumeration value="Enter Choice #3"/>
            </xsd:restriction>
          </xsd:simpleType>
        </xsd:union>
      </xsd:simpleType>
    </xsd:element>
    <xsd:element name="MediaLengthInSeconds" ma:index="24" nillable="true" ma:displayName="Length (seconds)" ma:internalName="MediaLengthInSeconds" ma:readOnly="true">
      <xsd:simpleType>
        <xsd:restriction base="dms:Unknown"/>
      </xsd:simpleType>
    </xsd:element>
    <xsd:element name="_ModernAudienceTargetUserField" ma:index="25" nillable="true" ma:displayName="Audience" ma:list="UserInfo" ma:SharePointGroup="0" ma:internalName="_ModernAudienceTargetUserField"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ModernAudienceAadObjectIds" ma:index="26" nillable="true" ma:displayName="AudienceIds" ma:list="{b7d9da7d-f033-4ab3-be04-615275f198e3}" ma:internalName="_ModernAudienceAadObjectIds" ma:readOnly="true" ma:showField="_AadObjectIdForUser" ma:web="f07e8e4d-f013-42ca-9eed-37a101d0488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Flow_SignoffStatus xmlns="0d7ce166-acc6-4f01-b8ec-4eed270bebe0" xsi:nil="true"/>
    <_ModernAudienceTargetUserField xmlns="0d7ce166-acc6-4f01-b8ec-4eed270bebe0">
      <UserInfo>
        <DisplayName/>
        <AccountId xsi:nil="true"/>
        <AccountType/>
      </UserInfo>
    </_ModernAudienceTargetUserField>
    <Poilcy xmlns="0d7ce166-acc6-4f01-b8ec-4eed270bebe0">Intranet 1</Poilcy>
    <Intranet xmlns="0d7ce166-acc6-4f01-b8ec-4eed270bebe0" xsi:nil="true"/>
    <status xmlns="0d7ce166-acc6-4f01-b8ec-4eed270bebe0">true</statu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36FAE40-363E-45B2-B2D3-7AF22BDBD17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7e8e4d-f013-42ca-9eed-37a101d0488d"/>
    <ds:schemaRef ds:uri="0d7ce166-acc6-4f01-b8ec-4eed270bebe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3DCF322-ED66-4250-9AD6-C003AE007EB4}">
  <ds:schemaRefs>
    <ds:schemaRef ds:uri="http://schemas.microsoft.com/office/2006/metadata/properties"/>
    <ds:schemaRef ds:uri="http://schemas.microsoft.com/office/infopath/2007/PartnerControls"/>
    <ds:schemaRef ds:uri="0d7ce166-acc6-4f01-b8ec-4eed270bebe0"/>
  </ds:schemaRefs>
</ds:datastoreItem>
</file>

<file path=customXml/itemProps3.xml><?xml version="1.0" encoding="utf-8"?>
<ds:datastoreItem xmlns:ds="http://schemas.openxmlformats.org/officeDocument/2006/customXml" ds:itemID="{444C05AA-75DD-42F8-853D-59EED83D234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11441</TotalTime>
  <Words>570</Words>
  <Application>Microsoft Office PowerPoint</Application>
  <PresentationFormat>Widescreen</PresentationFormat>
  <Paragraphs>230</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Arial Nova</vt:lpstr>
      <vt:lpstr>Avenir Next LT Pro</vt:lpstr>
      <vt:lpstr>Calibri</vt:lpstr>
      <vt:lpstr>Calibri Light</vt:lpstr>
      <vt:lpstr>Times New Roman</vt:lpstr>
      <vt:lpstr>Office Theme</vt:lpstr>
      <vt:lpstr>PowerPoint Presentation</vt:lpstr>
      <vt:lpstr>Today’s Schedule</vt:lpstr>
      <vt:lpstr>Our Aim</vt:lpstr>
      <vt:lpstr>Jennifer Lilley</vt:lpstr>
      <vt:lpstr>Sandie Jamieson</vt:lpstr>
      <vt:lpstr>Anne-Mharie Pollock</vt:lpstr>
      <vt:lpstr>Want to learn more?</vt:lpstr>
      <vt:lpstr>Links from today’s session</vt:lpstr>
      <vt:lpstr>Question Time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Gail Robertson</dc:creator>
  <cp:lastModifiedBy>Gail Robertson</cp:lastModifiedBy>
  <cp:revision>359</cp:revision>
  <dcterms:created xsi:type="dcterms:W3CDTF">2020-09-18T12:27:07Z</dcterms:created>
  <dcterms:modified xsi:type="dcterms:W3CDTF">2021-12-09T10:30:53Z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0x010100CF14A5177C66A44194F0CE4855626A87</vt:lpwstr>
  </property>
</Properties>
</file>